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audio/mpeg" Extension="mp3"/>
  <Default ContentType="image/png" Extension="png"/>
  <Default ContentType="application/vnd.openxmlformats-package.relationships+xml" Extension="rels"/>
  <Default ContentType="image/vnd.ms-photo" Extension="wdp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28" r:id="rId1"/>
  </p:sldMasterIdLst>
  <p:notesMasterIdLst>
    <p:notesMasterId r:id="rId17"/>
  </p:notesMasterIdLst>
  <p:sldIdLst>
    <p:sldId id="256" r:id="rId2"/>
    <p:sldId id="257" r:id="rId3"/>
    <p:sldId id="258" r:id="rId4"/>
    <p:sldId id="289" r:id="rId5"/>
    <p:sldId id="279" r:id="rId6"/>
    <p:sldId id="275" r:id="rId7"/>
    <p:sldId id="285" r:id="rId8"/>
    <p:sldId id="280" r:id="rId9"/>
    <p:sldId id="281" r:id="rId10"/>
    <p:sldId id="283" r:id="rId11"/>
    <p:sldId id="270" r:id="rId12"/>
    <p:sldId id="276" r:id="rId13"/>
    <p:sldId id="282" r:id="rId14"/>
    <p:sldId id="286" r:id="rId15"/>
    <p:sldId id="287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4660"/>
  </p:normalViewPr>
  <p:slideViewPr>
    <p:cSldViewPr snapToGrid="0">
      <p:cViewPr varScale="1">
        <p:scale>
          <a:sx n="82" d="100"/>
          <a:sy n="82" d="100"/>
        </p:scale>
        <p:origin x="53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95F426-F920-416B-8E32-522DC1E8EE97}" type="datetimeFigureOut">
              <a:rPr lang="ru-RU"/>
              <a:pPr/>
              <a:t>29.03.2021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020EF3-D390-46F3-AEF1-4972F18305D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177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020EF3-D390-46F3-AEF1-4972F18305D3}" type="slidenum">
              <a:rPr lang="ru-RU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496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020EF3-D390-46F3-AEF1-4972F18305D3}" type="slidenum">
              <a:rPr lang="ru-RU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676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020EF3-D390-46F3-AEF1-4972F18305D3}" type="slidenum">
              <a:rPr lang="ru-RU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158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37029F63-389B-42A6-AFC5-3FFEA3CE58C7}" type="datetimeFigureOut">
              <a:rPr lang="ru-RU" smtClean="0"/>
              <a:pPr>
                <a:defRPr/>
              </a:pPr>
              <a:t>29.03.2021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0478F7CE-5BAF-40D3-B938-56A28703F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43086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A9C041-DD2F-45CF-8736-135F5BF9C5F6}" type="datetimeFigureOut">
              <a:rPr lang="ru-RU" smtClean="0">
                <a:solidFill>
                  <a:srgbClr val="B13F9A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2C2463-5482-412C-988F-A12E2FB9BAD1}" type="slidenum">
              <a:rPr lang="ru-RU" smtClean="0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614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415F8B-190D-4BA2-869B-F2541FCF1843}" type="datetimeFigureOut">
              <a:rPr lang="ru-RU" smtClean="0">
                <a:solidFill>
                  <a:srgbClr val="B13F9A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7C18C4-054D-49CF-A33D-69ADF0172A50}" type="slidenum">
              <a:rPr lang="ru-RU" smtClean="0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602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FCD6D2-DA38-4C89-8138-5F0B0E8925B0}" type="datetimeFigureOut">
              <a:rPr lang="ru-RU" smtClean="0">
                <a:solidFill>
                  <a:srgbClr val="B13F9A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ABB9E5-E283-49FC-80CF-CD0EDC0BC9FF}" type="slidenum">
              <a:rPr lang="ru-RU" smtClean="0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56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40AEF01-B60A-4A83-9F0D-0515DD83844C}" type="datetimeFigureOut">
              <a:rPr lang="ru-RU" smtClean="0">
                <a:solidFill>
                  <a:srgbClr val="B13F9A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BD0EFC9-DD0E-46D7-852F-BA61B30E47B5}" type="slidenum">
              <a:rPr lang="ru-RU" smtClean="0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8837719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4FB91A-2D43-4BCF-855C-4EA041ED92D7}" type="datetimeFigureOut">
              <a:rPr lang="ru-RU" smtClean="0">
                <a:solidFill>
                  <a:srgbClr val="B13F9A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4CEF2D-EBB1-43DF-A571-7E7F6D00EC89}" type="slidenum">
              <a:rPr lang="ru-RU" smtClean="0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179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EFB7DA-3D8F-47F1-971E-5F778AE4C0F3}" type="datetimeFigureOut">
              <a:rPr lang="ru-RU" smtClean="0">
                <a:solidFill>
                  <a:srgbClr val="B13F9A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AEAFEF-23F3-443E-B439-5203F38499F9}" type="slidenum">
              <a:rPr lang="ru-RU" smtClean="0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970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8B52A-7647-4915-8BF5-6BDD0D8D56D3}" type="datetimeFigureOut">
              <a:rPr lang="ru-RU" smtClean="0">
                <a:solidFill>
                  <a:srgbClr val="B13F9A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BF8F31-61DB-4258-86D1-397F0425FDD1}" type="slidenum">
              <a:rPr lang="ru-RU" smtClean="0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005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87388F-A891-4BCD-B674-D46D498564AB}" type="datetimeFigureOut">
              <a:rPr lang="ru-RU" smtClean="0">
                <a:solidFill>
                  <a:srgbClr val="B13F9A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2FAB1F-9AE8-45C4-ABC3-E49FF4FCFD73}" type="slidenum">
              <a:rPr lang="ru-RU" smtClean="0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550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pPr>
              <a:defRPr/>
            </a:pPr>
            <a:fld id="{61F93925-6539-4C0F-AC12-6C71CE47BFC4}" type="datetimeFigureOut">
              <a:rPr lang="ru-RU" smtClean="0">
                <a:solidFill>
                  <a:srgbClr val="B13F9A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pPr>
              <a:defRPr/>
            </a:pPr>
            <a:fld id="{99B2DA8A-9309-429D-82AF-996E10D00D8B}" type="slidenum">
              <a:rPr lang="ru-RU" smtClean="0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72940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pPr>
              <a:defRPr/>
            </a:pPr>
            <a:fld id="{D934FE4C-A821-4CE7-9F8B-DE09E3318C5E}" type="datetimeFigureOut">
              <a:rPr lang="ru-RU" smtClean="0">
                <a:solidFill>
                  <a:srgbClr val="F4E7ED"/>
                </a:solidFill>
              </a:rPr>
              <a:pPr>
                <a:defRPr/>
              </a:pPr>
              <a:t>29.03.2021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pPr>
              <a:defRPr/>
            </a:pPr>
            <a:fld id="{FDBF0EBB-B4D5-4C1B-81AD-61C38BD94DCD}" type="slidenum">
              <a:rPr lang="ru-RU" smtClean="0">
                <a:solidFill>
                  <a:srgbClr val="F4E7ED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4E7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243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914400"/>
            <a:fld id="{B4C71EC6-210F-42DE-9C53-41977AD35B3D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 defTabSz="914400"/>
              <a:t>29.03.2021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defTabSz="914400"/>
            <a:fld id="{B19B0651-EE4F-4900-A07F-96A6BFA9D0F0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79828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22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8.jpg" Type="http://schemas.openxmlformats.org/officeDocument/2006/relationships/image"/><Relationship Id="rId5" Target="slide4.xml" Type="http://schemas.openxmlformats.org/officeDocument/2006/relationships/slide"/><Relationship Id="rId4" Target="../media/image24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7" Target="../media/image8.jp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2.xml" Type="http://schemas.openxmlformats.org/officeDocument/2006/relationships/slideLayout"/><Relationship Id="rId6" Target="slide4.xml" Type="http://schemas.openxmlformats.org/officeDocument/2006/relationships/slide"/><Relationship Id="rId5" Target="../media/image28.jpeg" Type="http://schemas.openxmlformats.org/officeDocument/2006/relationships/image"/><Relationship Id="rId4" Target="../media/image27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8" Target="../media/hdphoto8.wdp" Type="http://schemas.microsoft.com/office/2007/relationships/hdphoto"/><Relationship Id="rId3" Target="../media/image30.jpeg" Type="http://schemas.openxmlformats.org/officeDocument/2006/relationships/image"/><Relationship Id="rId7" Target="../media/image33.jpeg" Type="http://schemas.openxmlformats.org/officeDocument/2006/relationships/image"/><Relationship Id="rId12" Target="../media/image8.jp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hdphoto7.wdp" Type="http://schemas.microsoft.com/office/2007/relationships/hdphoto"/><Relationship Id="rId11" Target="slide4.xml" Type="http://schemas.openxmlformats.org/officeDocument/2006/relationships/slide"/><Relationship Id="rId5" Target="../media/image32.jpeg" Type="http://schemas.openxmlformats.org/officeDocument/2006/relationships/image"/><Relationship Id="rId10" Target="../media/hdphoto9.wdp" Type="http://schemas.microsoft.com/office/2007/relationships/hdphoto"/><Relationship Id="rId4" Target="../media/image31.jpeg" Type="http://schemas.openxmlformats.org/officeDocument/2006/relationships/image"/><Relationship Id="rId9" Target="../media/image34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8" Target="../media/image8.jpg" Type="http://schemas.openxmlformats.org/officeDocument/2006/relationships/image"/><Relationship Id="rId3" Target="../media/image36.jpeg" Type="http://schemas.openxmlformats.org/officeDocument/2006/relationships/image"/><Relationship Id="rId7" Target="slide4.xml" Type="http://schemas.openxmlformats.org/officeDocument/2006/relationships/slide"/><Relationship Id="rId2" Target="../media/image35.JP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hdphoto11.wdp" Type="http://schemas.microsoft.com/office/2007/relationships/hdphoto"/><Relationship Id="rId5" Target="../media/image37.jpeg" Type="http://schemas.openxmlformats.org/officeDocument/2006/relationships/image"/><Relationship Id="rId4" Target="../media/hdphoto10.wdp" Type="http://schemas.microsoft.com/office/2007/relationships/hdphoto"/></Relationships>
</file>

<file path=ppt/slides/_rels/slide14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2" Target="../media/image38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8.jpg" Type="http://schemas.openxmlformats.org/officeDocument/2006/relationships/image"/><Relationship Id="rId5" Target="slide4.xml" Type="http://schemas.openxmlformats.org/officeDocument/2006/relationships/slide"/><Relationship Id="rId4" Target="../media/image40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42.jpeg" Type="http://schemas.openxmlformats.org/officeDocument/2006/relationships/image"/><Relationship Id="rId7" Target="../media/image8.jpg" Type="http://schemas.openxmlformats.org/officeDocument/2006/relationships/image"/><Relationship Id="rId2" Target="../media/image41.jpeg" Type="http://schemas.openxmlformats.org/officeDocument/2006/relationships/image"/><Relationship Id="rId1" Target="../slideLayouts/slideLayout2.xml" Type="http://schemas.openxmlformats.org/officeDocument/2006/relationships/slideLayout"/><Relationship Id="rId6" Target="slide4.xml" Type="http://schemas.openxmlformats.org/officeDocument/2006/relationships/slide"/><Relationship Id="rId5" Target="../media/image44.jpeg" Type="http://schemas.openxmlformats.org/officeDocument/2006/relationships/image"/><Relationship Id="rId4" Target="../media/image43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5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8.jpg" Type="http://schemas.openxmlformats.org/officeDocument/2006/relationships/image"/><Relationship Id="rId5" Target="slide4.xml" Type="http://schemas.openxmlformats.org/officeDocument/2006/relationships/slide"/><Relationship Id="rId4" Target="../media/image7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8.jpg"/></Relationships>
</file>

<file path=ppt/slides/_rels/slide7.xml.rels><?xml version="1.0" encoding="UTF-8" standalone="yes" ?><Relationships xmlns="http://schemas.openxmlformats.org/package/2006/relationships"><Relationship Id="rId8" Target="slide4.xml" Type="http://schemas.openxmlformats.org/officeDocument/2006/relationships/slide"/><Relationship Id="rId3" Target="../media/hdphoto1.wdp" Type="http://schemas.microsoft.com/office/2007/relationships/hdphoto"/><Relationship Id="rId7" Target="../media/hdphoto3.wdp" Type="http://schemas.microsoft.com/office/2007/relationships/hdphoto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4.jpeg" Type="http://schemas.openxmlformats.org/officeDocument/2006/relationships/image"/><Relationship Id="rId5" Target="../media/hdphoto2.wdp" Type="http://schemas.microsoft.com/office/2007/relationships/hdphoto"/><Relationship Id="rId4" Target="../media/image13.jpeg" Type="http://schemas.openxmlformats.org/officeDocument/2006/relationships/image"/><Relationship Id="rId9" Target="../media/image8.jp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8" Target="../media/image8.jpg" Type="http://schemas.openxmlformats.org/officeDocument/2006/relationships/image"/><Relationship Id="rId3" Target="../media/image16.jpeg" Type="http://schemas.openxmlformats.org/officeDocument/2006/relationships/image"/><Relationship Id="rId7" Target="slide4.xml" Type="http://schemas.openxmlformats.org/officeDocument/2006/relationships/slide"/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hdphoto5.wdp" Type="http://schemas.microsoft.com/office/2007/relationships/hdphoto"/><Relationship Id="rId5" Target="../media/image17.jpeg" Type="http://schemas.openxmlformats.org/officeDocument/2006/relationships/image"/><Relationship Id="rId10" Target="../media/hdphoto6.wdp" Type="http://schemas.microsoft.com/office/2007/relationships/hdphoto"/><Relationship Id="rId4" Target="../media/hdphoto4.wdp" Type="http://schemas.microsoft.com/office/2007/relationships/hdphoto"/><Relationship Id="rId9" Target="../media/image18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media/image19.JP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8.jpg" Type="http://schemas.openxmlformats.org/officeDocument/2006/relationships/image"/><Relationship Id="rId5" Target="slide4.xml" Type="http://schemas.openxmlformats.org/officeDocument/2006/relationships/slide"/><Relationship Id="rId4" Target="../media/image21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4762" y="1834504"/>
            <a:ext cx="5975548" cy="2498503"/>
          </a:xfrm>
        </p:spPr>
        <p:txBody>
          <a:bodyPr/>
          <a:lstStyle/>
          <a:p>
            <a:r>
              <a:rPr lang="ru-RU" sz="4000" dirty="0">
                <a:solidFill>
                  <a:srgbClr val="FFC000"/>
                </a:solidFill>
              </a:rPr>
              <a:t>Дружина юных пожарных</a:t>
            </a:r>
            <a:r>
              <a:rPr lang="en-US" sz="4000" dirty="0">
                <a:solidFill>
                  <a:srgbClr val="FFC000"/>
                </a:solidFill>
              </a:rPr>
              <a:t> </a:t>
            </a:r>
            <a:r>
              <a:rPr lang="en-US" sz="4800" dirty="0">
                <a:solidFill>
                  <a:srgbClr val="FF0000"/>
                </a:solidFill>
              </a:rPr>
              <a:t>«</a:t>
            </a:r>
            <a:r>
              <a:rPr lang="ru-RU" sz="4800" dirty="0">
                <a:solidFill>
                  <a:srgbClr val="FF0000"/>
                </a:solidFill>
              </a:rPr>
              <a:t>Огоньки»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+mj-lt"/>
              </a:rPr>
              <a:t>МБОУ</a:t>
            </a:r>
            <a:r>
              <a:rPr lang="ru-RU" dirty="0">
                <a:latin typeface="+mj-lt"/>
              </a:rPr>
              <a:t> г. Иркутска</a:t>
            </a:r>
            <a:r>
              <a:rPr lang="en-US" dirty="0">
                <a:latin typeface="+mj-lt"/>
              </a:rPr>
              <a:t> СОШ №</a:t>
            </a:r>
            <a:r>
              <a:rPr lang="ru-RU" dirty="0">
                <a:latin typeface="+mj-lt"/>
              </a:rPr>
              <a:t>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47369" y="4069811"/>
            <a:ext cx="68386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</a:rPr>
              <a:t>Руководители: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</a:rPr>
              <a:t>Гайдукова Наталья Павловна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</a:rPr>
              <a:t>Петрова Ирина Геннадьевна</a:t>
            </a:r>
          </a:p>
        </p:txBody>
      </p:sp>
      <p:pic>
        <p:nvPicPr>
          <p:cNvPr id="4" name="pozharnye_minus">
            <a:hlinkClick r:id="" action="ppaction://media"/>
            <a:extLst>
              <a:ext uri="{FF2B5EF4-FFF2-40B4-BE49-F238E27FC236}">
                <a16:creationId xmlns:a16="http://schemas.microsoft.com/office/drawing/2014/main" id="{2A39DD18-1A62-4711-9788-2EDF536254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5126" y="586297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440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0151" y="202382"/>
            <a:ext cx="10178322" cy="719105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cs typeface="Times New Roman" panose="02020603050405020304" pitchFamily="18" charset="0"/>
              </a:rPr>
              <a:t>Оказание первой помощи</a:t>
            </a:r>
          </a:p>
        </p:txBody>
      </p:sp>
      <p:pic>
        <p:nvPicPr>
          <p:cNvPr id="1026" name="Picture 2" descr="IMG-81dcadd4748e9477956bbf5171ead381-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99" y="753269"/>
            <a:ext cx="4703494" cy="3526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27" name="Picture 3" descr="IMG-61d80a09d50099cafdaefca505941c1e-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093" y="3059274"/>
            <a:ext cx="4965907" cy="372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8053" t="19201" r="35808" b="21162"/>
          <a:stretch/>
        </p:blipFill>
        <p:spPr>
          <a:xfrm>
            <a:off x="5820632" y="753269"/>
            <a:ext cx="5383037" cy="32150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332054-D120-4B90-9752-05E54A467F23}"/>
              </a:ext>
            </a:extLst>
          </p:cNvPr>
          <p:cNvSpPr txBox="1"/>
          <p:nvPr/>
        </p:nvSpPr>
        <p:spPr>
          <a:xfrm>
            <a:off x="6340743" y="4185275"/>
            <a:ext cx="46181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+mj-lt"/>
              </a:rPr>
              <a:t>Мы не только проводим теоретические занятия. Но и практические. Соревнования между классами по пожарной безопасности, где отрабатываем бег с препятствиями, оказания первой помощи, правильное использование средств индивидуальной защиты органов дыхания.</a:t>
            </a:r>
          </a:p>
        </p:txBody>
      </p:sp>
      <p:sp>
        <p:nvSpPr>
          <p:cNvPr id="9" name="Овал 8">
            <a:hlinkClick r:id="rId5" action="ppaction://hlinksldjump"/>
            <a:extLst>
              <a:ext uri="{FF2B5EF4-FFF2-40B4-BE49-F238E27FC236}">
                <a16:creationId xmlns:a16="http://schemas.microsoft.com/office/drawing/2014/main" id="{3ADEF621-6196-40B1-B582-4046B56E9F9C}"/>
              </a:ext>
            </a:extLst>
          </p:cNvPr>
          <p:cNvSpPr/>
          <p:nvPr/>
        </p:nvSpPr>
        <p:spPr>
          <a:xfrm>
            <a:off x="10991273" y="5943600"/>
            <a:ext cx="914400" cy="914400"/>
          </a:xfrm>
          <a:prstGeom prst="ellipse">
            <a:avLst/>
          </a:prstGeom>
          <a:blipFill>
            <a:blip r:embed="rId6">
              <a:alphaModFix amt="72000"/>
            </a:blip>
            <a:stretch>
              <a:fillRect/>
            </a:stretch>
          </a:blip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3112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cs typeface="Times New Roman" panose="02020603050405020304" pitchFamily="18" charset="0"/>
              </a:rPr>
              <a:t>Профилактика противопожарной безопасности среди населения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985" t="18668" r="35446" b="21136"/>
          <a:stretch/>
        </p:blipFill>
        <p:spPr>
          <a:xfrm>
            <a:off x="1251678" y="1545786"/>
            <a:ext cx="4672020" cy="24341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4286" t="20835" r="35642" b="29462"/>
          <a:stretch/>
        </p:blipFill>
        <p:spPr>
          <a:xfrm>
            <a:off x="6465742" y="1545786"/>
            <a:ext cx="4422214" cy="24341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6680" t="29097" r="35078" b="21638"/>
          <a:stretch/>
        </p:blipFill>
        <p:spPr>
          <a:xfrm>
            <a:off x="1187132" y="4224430"/>
            <a:ext cx="4736566" cy="25586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7376" t="21210" r="49100" b="22250"/>
          <a:stretch/>
        </p:blipFill>
        <p:spPr>
          <a:xfrm>
            <a:off x="6465742" y="4224429"/>
            <a:ext cx="4422214" cy="2558687"/>
          </a:xfrm>
          <a:prstGeom prst="rect">
            <a:avLst/>
          </a:prstGeom>
        </p:spPr>
      </p:pic>
      <p:sp>
        <p:nvSpPr>
          <p:cNvPr id="9" name="Овал 8">
            <a:hlinkClick r:id="rId6" action="ppaction://hlinksldjump"/>
            <a:extLst>
              <a:ext uri="{FF2B5EF4-FFF2-40B4-BE49-F238E27FC236}">
                <a16:creationId xmlns:a16="http://schemas.microsoft.com/office/drawing/2014/main" id="{F94CE081-054D-432E-8BB9-D0D19C54FE0D}"/>
              </a:ext>
            </a:extLst>
          </p:cNvPr>
          <p:cNvSpPr/>
          <p:nvPr/>
        </p:nvSpPr>
        <p:spPr>
          <a:xfrm>
            <a:off x="10972800" y="5943600"/>
            <a:ext cx="914400" cy="914400"/>
          </a:xfrm>
          <a:prstGeom prst="ellipse">
            <a:avLst/>
          </a:prstGeom>
          <a:blipFill>
            <a:blip r:embed="rId7">
              <a:alphaModFix amt="72000"/>
            </a:blip>
            <a:stretch>
              <a:fillRect/>
            </a:stretch>
          </a:blip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3118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8623" y="80593"/>
            <a:ext cx="10178322" cy="1492132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cs typeface="Times New Roman" panose="02020603050405020304" pitchFamily="18" charset="0"/>
              </a:rPr>
              <a:t>Ребята из дружины юных пожарных посетили пожарную часть №1 и часть Ново- Иркутской ТЭЦ.</a:t>
            </a:r>
          </a:p>
        </p:txBody>
      </p:sp>
      <p:pic>
        <p:nvPicPr>
          <p:cNvPr id="6" name="Объект 5" descr="D:\сайт пожарка\Безымянный6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192" y="1874517"/>
            <a:ext cx="4616471" cy="2862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860" y="1874516"/>
            <a:ext cx="5330577" cy="286231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1409" t="22522" r="35458" b="22616"/>
          <a:stretch/>
        </p:blipFill>
        <p:spPr>
          <a:xfrm>
            <a:off x="6650181" y="1863230"/>
            <a:ext cx="4950066" cy="2873597"/>
          </a:xfrm>
          <a:prstGeom prst="rect">
            <a:avLst/>
          </a:prstGeom>
        </p:spPr>
      </p:pic>
      <p:pic>
        <p:nvPicPr>
          <p:cNvPr id="8" name="Объект 3">
            <a:extLst>
              <a:ext uri="{FF2B5EF4-FFF2-40B4-BE49-F238E27FC236}">
                <a16:creationId xmlns:a16="http://schemas.microsoft.com/office/drawing/2014/main" id="{53073752-022A-4A01-A4EE-ADD9090D5A0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14882" t="29204" r="42006" b="26721"/>
          <a:stretch/>
        </p:blipFill>
        <p:spPr>
          <a:xfrm>
            <a:off x="831192" y="4117937"/>
            <a:ext cx="4767263" cy="274006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2B11CE6-D318-4460-8A72-95428AF666C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aintBrush/>
                    </a14:imgEffect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5422" t="27031" r="42958" b="29192"/>
          <a:stretch/>
        </p:blipFill>
        <p:spPr>
          <a:xfrm>
            <a:off x="3551442" y="4117937"/>
            <a:ext cx="4633412" cy="274006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35AC7B6-2722-4960-B5C4-58A6F3237C8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3879" t="29473" r="43064" b="29192"/>
          <a:stretch/>
        </p:blipFill>
        <p:spPr>
          <a:xfrm>
            <a:off x="6650181" y="4117937"/>
            <a:ext cx="5076692" cy="2740063"/>
          </a:xfrm>
          <a:prstGeom prst="rect">
            <a:avLst/>
          </a:prstGeom>
        </p:spPr>
      </p:pic>
      <p:sp>
        <p:nvSpPr>
          <p:cNvPr id="11" name="Овал 10">
            <a:hlinkClick r:id="rId11" action="ppaction://hlinksldjump"/>
            <a:extLst>
              <a:ext uri="{FF2B5EF4-FFF2-40B4-BE49-F238E27FC236}">
                <a16:creationId xmlns:a16="http://schemas.microsoft.com/office/drawing/2014/main" id="{FF1E3CEC-4F12-44F5-93FC-E79FEBD2272A}"/>
              </a:ext>
            </a:extLst>
          </p:cNvPr>
          <p:cNvSpPr/>
          <p:nvPr/>
        </p:nvSpPr>
        <p:spPr>
          <a:xfrm>
            <a:off x="267855" y="295607"/>
            <a:ext cx="914400" cy="914400"/>
          </a:xfrm>
          <a:prstGeom prst="ellipse">
            <a:avLst/>
          </a:prstGeom>
          <a:blipFill>
            <a:blip r:embed="rId12">
              <a:alphaModFix amt="72000"/>
            </a:blip>
            <a:stretch>
              <a:fillRect/>
            </a:stretch>
          </a:blip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2370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122543"/>
            <a:ext cx="10178322" cy="750956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cs typeface="Times New Roman" panose="02020603050405020304" pitchFamily="18" charset="0"/>
              </a:rPr>
              <a:t>Экскурсия в музей МЧС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956" y="980110"/>
            <a:ext cx="4417883" cy="331341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273" y="3387145"/>
            <a:ext cx="4464415" cy="33483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765" y="980110"/>
            <a:ext cx="4235007" cy="317625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199251E-DDA9-4A8E-AC13-411D7B7D297B}"/>
              </a:ext>
            </a:extLst>
          </p:cNvPr>
          <p:cNvSpPr/>
          <p:nvPr/>
        </p:nvSpPr>
        <p:spPr>
          <a:xfrm>
            <a:off x="1108364" y="4745048"/>
            <a:ext cx="3925454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Ребята с интересом рассматривали пожарную технику и, конечно же, не упустили возможности сфотографироваться с ней.</a:t>
            </a:r>
            <a:endParaRPr lang="ru-RU" sz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Овал 8">
            <a:hlinkClick r:id="rId7" action="ppaction://hlinksldjump"/>
            <a:extLst>
              <a:ext uri="{FF2B5EF4-FFF2-40B4-BE49-F238E27FC236}">
                <a16:creationId xmlns:a16="http://schemas.microsoft.com/office/drawing/2014/main" id="{CB0F299F-2302-4917-9902-8FC0BA33322F}"/>
              </a:ext>
            </a:extLst>
          </p:cNvPr>
          <p:cNvSpPr/>
          <p:nvPr/>
        </p:nvSpPr>
        <p:spPr>
          <a:xfrm>
            <a:off x="10972800" y="5917108"/>
            <a:ext cx="914400" cy="914400"/>
          </a:xfrm>
          <a:prstGeom prst="ellipse">
            <a:avLst/>
          </a:prstGeom>
          <a:blipFill>
            <a:blip r:embed="rId8">
              <a:alphaModFix amt="72000"/>
            </a:blip>
            <a:stretch>
              <a:fillRect/>
            </a:stretch>
          </a:blip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4156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3501" y="265234"/>
            <a:ext cx="10476964" cy="1636258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Школа и ребята из ДЮП ежегодно принимают участие в посадке деревьев и уборке мусора в нашей любимой роще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829" t="19529" r="35358" b="21346"/>
          <a:stretch/>
        </p:blipFill>
        <p:spPr>
          <a:xfrm>
            <a:off x="995777" y="2185750"/>
            <a:ext cx="5282680" cy="30909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6232" t="20273" r="46488" b="28933"/>
          <a:stretch/>
        </p:blipFill>
        <p:spPr>
          <a:xfrm>
            <a:off x="6728320" y="2185750"/>
            <a:ext cx="5052393" cy="30516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l="10762" t="23687" r="41302" b="36258"/>
          <a:stretch/>
        </p:blipFill>
        <p:spPr>
          <a:xfrm>
            <a:off x="3665346" y="3950563"/>
            <a:ext cx="5838550" cy="2835432"/>
          </a:xfrm>
          <a:prstGeom prst="rect">
            <a:avLst/>
          </a:prstGeom>
        </p:spPr>
      </p:pic>
      <p:sp>
        <p:nvSpPr>
          <p:cNvPr id="6" name="Овал 5">
            <a:hlinkClick r:id="rId5" action="ppaction://hlinksldjump"/>
            <a:extLst>
              <a:ext uri="{FF2B5EF4-FFF2-40B4-BE49-F238E27FC236}">
                <a16:creationId xmlns:a16="http://schemas.microsoft.com/office/drawing/2014/main" id="{A08B668A-7C82-43A4-8A6D-798E4BEA2C22}"/>
              </a:ext>
            </a:extLst>
          </p:cNvPr>
          <p:cNvSpPr/>
          <p:nvPr/>
        </p:nvSpPr>
        <p:spPr>
          <a:xfrm>
            <a:off x="10866313" y="5871595"/>
            <a:ext cx="914400" cy="914400"/>
          </a:xfrm>
          <a:prstGeom prst="ellipse">
            <a:avLst/>
          </a:prstGeom>
          <a:blipFill>
            <a:blip r:embed="rId6">
              <a:alphaModFix amt="72000"/>
            </a:blip>
            <a:stretch>
              <a:fillRect/>
            </a:stretch>
          </a:blip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940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2442" y="107975"/>
            <a:ext cx="10178322" cy="1492132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Мы ежегодно принимаем участие в слёте ДЮП, один из конкурсов «пожарная эстафета»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954" t="8063" r="50870" b="48043"/>
          <a:stretch/>
        </p:blipFill>
        <p:spPr>
          <a:xfrm>
            <a:off x="999698" y="1432456"/>
            <a:ext cx="3185936" cy="32521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l="22500" t="9558" r="52676" b="47605"/>
          <a:stretch/>
        </p:blipFill>
        <p:spPr>
          <a:xfrm>
            <a:off x="2169923" y="3150379"/>
            <a:ext cx="3710160" cy="359964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l="26725" t="12752" r="50986" b="53805"/>
          <a:stretch/>
        </p:blipFill>
        <p:spPr>
          <a:xfrm>
            <a:off x="5663571" y="1600107"/>
            <a:ext cx="3606014" cy="304204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/>
          <a:srcRect l="22394" t="8618" r="52676" b="35955"/>
          <a:stretch/>
        </p:blipFill>
        <p:spPr>
          <a:xfrm>
            <a:off x="7794955" y="3106915"/>
            <a:ext cx="2949259" cy="3686573"/>
          </a:xfrm>
          <a:prstGeom prst="rect">
            <a:avLst/>
          </a:prstGeom>
        </p:spPr>
      </p:pic>
      <p:sp>
        <p:nvSpPr>
          <p:cNvPr id="7" name="Овал 6">
            <a:hlinkClick r:id="rId6" action="ppaction://hlinksldjump"/>
            <a:extLst>
              <a:ext uri="{FF2B5EF4-FFF2-40B4-BE49-F238E27FC236}">
                <a16:creationId xmlns:a16="http://schemas.microsoft.com/office/drawing/2014/main" id="{FBFB65F0-C452-4973-95CD-4C169EC74C73}"/>
              </a:ext>
            </a:extLst>
          </p:cNvPr>
          <p:cNvSpPr/>
          <p:nvPr/>
        </p:nvSpPr>
        <p:spPr>
          <a:xfrm>
            <a:off x="10963564" y="5879088"/>
            <a:ext cx="914400" cy="914400"/>
          </a:xfrm>
          <a:prstGeom prst="ellipse">
            <a:avLst/>
          </a:prstGeom>
          <a:blipFill>
            <a:blip r:embed="rId7">
              <a:alphaModFix amt="72000"/>
            </a:blip>
            <a:stretch>
              <a:fillRect/>
            </a:stretch>
          </a:blip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1887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9035" y="172079"/>
            <a:ext cx="10178322" cy="149213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a typeface="Cambria Math" pitchFamily="18" charset="0"/>
              </a:rPr>
              <a:t>Внимание !внимание!</a:t>
            </a:r>
            <a:br>
              <a:rPr lang="ru-RU" dirty="0">
                <a:ea typeface="Cambria Math" pitchFamily="18" charset="0"/>
              </a:rPr>
            </a:br>
            <a:r>
              <a:rPr lang="ru-RU" dirty="0">
                <a:ea typeface="Cambria Math" pitchFamily="18" charset="0"/>
              </a:rPr>
              <a:t>5 ШКОЛА ПРЕДСТАВЛЯЕТ</a:t>
            </a:r>
          </a:p>
        </p:txBody>
      </p:sp>
      <p:pic>
        <p:nvPicPr>
          <p:cNvPr id="17" name="Объект 16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459" t="11130" r="38124" b="21693"/>
          <a:stretch/>
        </p:blipFill>
        <p:spPr>
          <a:xfrm>
            <a:off x="6866416" y="1887058"/>
            <a:ext cx="4420941" cy="26494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429868">
            <a:off x="5987244" y="4814257"/>
            <a:ext cx="5731098" cy="107721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истории из жизни школьного </a:t>
            </a:r>
            <a:r>
              <a:rPr lang="ru-RU" sz="3200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ДЮПа</a:t>
            </a:r>
            <a:endParaRPr lang="ru-RU" sz="320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/>
          <a:srcRect l="6972" t="20830" r="34930" b="20549"/>
          <a:stretch/>
        </p:blipFill>
        <p:spPr>
          <a:xfrm>
            <a:off x="988046" y="3594513"/>
            <a:ext cx="4852798" cy="275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789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32587" y="141668"/>
            <a:ext cx="8862350" cy="17543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НАШ ДЕВИЗ:</a:t>
            </a:r>
          </a:p>
          <a:p>
            <a:pPr algn="ctr"/>
            <a:r>
              <a:rPr lang="ru-RU" sz="3600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«ПУСТЬ ОГОНЬ В СЕРДЦАХ ПЫЛАЕТ, </a:t>
            </a:r>
          </a:p>
          <a:p>
            <a:pPr algn="ctr"/>
            <a:r>
              <a:rPr lang="ru-RU" sz="3600" dirty="0">
                <a:solidFill>
                  <a:schemeClr val="tx2"/>
                </a:solidFill>
                <a:latin typeface="+mj-lt"/>
                <a:cs typeface="Times New Roman" panose="02020603050405020304" pitchFamily="18" charset="0"/>
              </a:rPr>
              <a:t>А ПОЖАРОВ НЕ БЫВАЕТ!»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0006" y="2434107"/>
            <a:ext cx="1101590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u="sng" dirty="0">
                <a:solidFill>
                  <a:srgbClr val="FF0000"/>
                </a:solidFill>
                <a:latin typeface="+mj-lt"/>
              </a:rPr>
              <a:t>Наши задачи:</a:t>
            </a:r>
            <a:endParaRPr lang="ru-RU" sz="2800" dirty="0">
              <a:solidFill>
                <a:srgbClr val="FF0000"/>
              </a:solidFill>
              <a:latin typeface="+mj-lt"/>
            </a:endParaRPr>
          </a:p>
          <a:p>
            <a:pPr marL="457200" indent="-457200">
              <a:buFontTx/>
              <a:buChar char="-"/>
            </a:pPr>
            <a:r>
              <a:rPr lang="ru-RU" sz="28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Привитие навыков осознанного </a:t>
            </a:r>
            <a:r>
              <a:rPr lang="ru-RU" sz="2800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пожаробезопасного</a:t>
            </a:r>
            <a:r>
              <a:rPr lang="ru-RU" sz="28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поведения, правильных действий в случаи возникновения пожара.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Формирования сознательного и ответственного отношения к вопросам личной безопасности и безопасности окружающих.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Овладения умениями оказания первой медицинской помощи пострадавшим, пожарной безопасности;</a:t>
            </a:r>
          </a:p>
          <a:p>
            <a:pPr algn="ctr"/>
            <a:endParaRPr lang="ru-RU" sz="4000" i="1" u="sng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4425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DCDACB-17DA-4FAD-961B-3CDACC914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363" y="522454"/>
            <a:ext cx="10178322" cy="975899"/>
          </a:xfrm>
        </p:spPr>
        <p:txBody>
          <a:bodyPr/>
          <a:lstStyle/>
          <a:p>
            <a:pPr algn="ctr"/>
            <a:r>
              <a:rPr lang="ru-RU" dirty="0"/>
              <a:t>Школьная История ДЮП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794109-6330-4587-A929-6A0061C8CAF2}"/>
              </a:ext>
            </a:extLst>
          </p:cNvPr>
          <p:cNvSpPr txBox="1"/>
          <p:nvPr/>
        </p:nvSpPr>
        <p:spPr>
          <a:xfrm>
            <a:off x="1099125" y="1394689"/>
            <a:ext cx="9236365" cy="5652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2"/>
                </a:solidFill>
                <a:latin typeface="+mj-lt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Пожарно-профилактические мероприятия в детском саду;</a:t>
            </a:r>
            <a:endParaRPr lang="ru-RU" sz="2400" dirty="0">
              <a:solidFill>
                <a:schemeClr val="tx2"/>
              </a:solidFill>
              <a:latin typeface="+mj-lt"/>
            </a:endParaRPr>
          </a:p>
          <a:p>
            <a:pPr marL="285750" indent="-28575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2"/>
                </a:solidFill>
                <a:latin typeface="+mj-lt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Приезд в школу пожарной части;</a:t>
            </a:r>
            <a:endParaRPr lang="ru-RU" sz="2400" dirty="0">
              <a:solidFill>
                <a:schemeClr val="tx2"/>
              </a:solidFill>
              <a:latin typeface="+mj-lt"/>
            </a:endParaRPr>
          </a:p>
          <a:p>
            <a:pPr marL="285750" indent="-28575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2"/>
                </a:solidFill>
                <a:latin typeface="+mj-lt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Беседа с сотрудниками МЧС;</a:t>
            </a:r>
            <a:endParaRPr lang="ru-RU" sz="2400" dirty="0">
              <a:solidFill>
                <a:schemeClr val="tx2"/>
              </a:solidFill>
              <a:latin typeface="+mj-lt"/>
            </a:endParaRPr>
          </a:p>
          <a:p>
            <a:pPr marL="285750" indent="-28575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2"/>
                </a:solidFill>
                <a:latin typeface="+mj-lt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Конкурсы рисунков;</a:t>
            </a:r>
            <a:endParaRPr lang="ru-RU" sz="2400" dirty="0">
              <a:solidFill>
                <a:schemeClr val="tx2"/>
              </a:solidFill>
              <a:latin typeface="+mj-lt"/>
            </a:endParaRPr>
          </a:p>
          <a:p>
            <a:pPr marL="285750" indent="-28575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2"/>
                </a:solidFill>
                <a:latin typeface="+mj-lt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Теоретические конкурсы;</a:t>
            </a:r>
            <a:endParaRPr lang="ru-RU" sz="2400" dirty="0">
              <a:solidFill>
                <a:schemeClr val="tx2"/>
              </a:solidFill>
              <a:latin typeface="+mj-lt"/>
            </a:endParaRPr>
          </a:p>
          <a:p>
            <a:pPr marL="285750" indent="-28575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2"/>
                </a:solidFill>
                <a:latin typeface="+mj-lt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Практические конкурсы;</a:t>
            </a:r>
            <a:endParaRPr lang="ru-RU" sz="2400" dirty="0">
              <a:solidFill>
                <a:schemeClr val="tx2"/>
              </a:solidFill>
              <a:latin typeface="+mj-lt"/>
            </a:endParaRPr>
          </a:p>
          <a:p>
            <a:pPr marL="285750" indent="-28575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2"/>
                </a:solidFill>
                <a:latin typeface="+mj-lt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Противопожарная профилактика среди населения;</a:t>
            </a:r>
            <a:endParaRPr lang="ru-RU" sz="2400" dirty="0">
              <a:solidFill>
                <a:schemeClr val="tx2"/>
              </a:solidFill>
              <a:latin typeface="+mj-lt"/>
            </a:endParaRPr>
          </a:p>
          <a:p>
            <a:pPr marL="285750" indent="-28575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2"/>
                </a:solidFill>
                <a:latin typeface="+mj-lt"/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Посещение пожарной части№1 и ТЭЦ;</a:t>
            </a:r>
            <a:endParaRPr lang="ru-RU" sz="2400" dirty="0">
              <a:solidFill>
                <a:schemeClr val="tx2"/>
              </a:solidFill>
              <a:latin typeface="+mj-lt"/>
            </a:endParaRPr>
          </a:p>
          <a:p>
            <a:pPr marL="285750" indent="-28575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2"/>
                </a:solidFill>
                <a:latin typeface="+mj-lt"/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Экскурсия в музей МЧС;</a:t>
            </a:r>
            <a:endParaRPr lang="ru-RU" sz="2400" dirty="0">
              <a:solidFill>
                <a:schemeClr val="tx2"/>
              </a:solidFill>
              <a:latin typeface="+mj-lt"/>
            </a:endParaRPr>
          </a:p>
          <a:p>
            <a:pPr marL="285750" indent="-28575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2"/>
                </a:solidFill>
                <a:latin typeface="+mj-lt"/>
                <a:hlinkClick r:id="rId1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Социальные акции;</a:t>
            </a:r>
            <a:endParaRPr lang="ru-RU" sz="2400" dirty="0">
              <a:solidFill>
                <a:schemeClr val="tx2"/>
              </a:solidFill>
              <a:latin typeface="+mj-lt"/>
            </a:endParaRPr>
          </a:p>
          <a:p>
            <a:pPr marL="285750" indent="-28575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2"/>
                </a:solidFill>
                <a:latin typeface="+mj-lt"/>
                <a:hlinkClick r:id="rId1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Пожарная эстафета</a:t>
            </a:r>
            <a:endParaRPr lang="ru-RU" sz="2400" dirty="0">
              <a:solidFill>
                <a:schemeClr val="tx2"/>
              </a:solidFill>
              <a:latin typeface="+mj-lt"/>
            </a:endParaRPr>
          </a:p>
          <a:p>
            <a:pPr marL="285750" indent="-285750">
              <a:spcBef>
                <a:spcPts val="800"/>
              </a:spcBef>
              <a:buFont typeface="Wingdings" panose="05000000000000000000" pitchFamily="2" charset="2"/>
              <a:buChar char="ü"/>
            </a:pPr>
            <a:endParaRPr lang="ru-RU" sz="24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8100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0039" y="218349"/>
            <a:ext cx="10178322" cy="1492132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Мы сотрудничаем с ближайшими детскими садами где проводим пожарно-профилактическое мероприятие</a:t>
            </a:r>
            <a:br>
              <a:rPr lang="ru-RU" sz="3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C:\Users\Гайдукова Н.П\AppData\Local\Packages\microsoft.windowscommunicationsapps_8wekyb3d8bbwe\LocalState\LiveComm\18210e8e65ff91af\120712-0049\Att\2001f082\IMG_382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039" y="1808299"/>
            <a:ext cx="4597757" cy="3430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Гайдукова Н.П\AppData\Local\Packages\microsoft.windowscommunicationsapps_8wekyb3d8bbwe\LocalState\LiveComm\18210e8e65ff91af\120712-0049\Att\2001f082\IMG_380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117" y="3645497"/>
            <a:ext cx="4663474" cy="31856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5960" t="19140" r="35415" b="21070"/>
          <a:stretch/>
        </p:blipFill>
        <p:spPr bwMode="auto">
          <a:xfrm>
            <a:off x="6846913" y="1810449"/>
            <a:ext cx="4837543" cy="30214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Овал 7">
            <a:hlinkClick r:id="rId5" action="ppaction://hlinksldjump"/>
            <a:extLst>
              <a:ext uri="{FF2B5EF4-FFF2-40B4-BE49-F238E27FC236}">
                <a16:creationId xmlns:a16="http://schemas.microsoft.com/office/drawing/2014/main" id="{5A90A109-C640-49C4-B47A-F10E44389D51}"/>
              </a:ext>
            </a:extLst>
          </p:cNvPr>
          <p:cNvSpPr/>
          <p:nvPr/>
        </p:nvSpPr>
        <p:spPr>
          <a:xfrm>
            <a:off x="10931161" y="5916775"/>
            <a:ext cx="914400" cy="914400"/>
          </a:xfrm>
          <a:prstGeom prst="ellipse">
            <a:avLst/>
          </a:prstGeom>
          <a:blipFill>
            <a:blip r:embed="rId6">
              <a:alphaModFix amt="72000"/>
            </a:blip>
            <a:stretch>
              <a:fillRect/>
            </a:stretch>
          </a:blip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7337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5234" y="194514"/>
            <a:ext cx="10579313" cy="1492132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ea typeface="Calibri" panose="020F0502020204030204" pitchFamily="34" charset="0"/>
                <a:cs typeface="Times New Roman" panose="02020603050405020304" pitchFamily="18" charset="0"/>
              </a:rPr>
              <a:t>Приезд большой красной машины на территорию школы привел учащихся 3 классов в восторг</a:t>
            </a:r>
            <a:endParaRPr lang="ru-RU" sz="3600" dirty="0"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13" y="2573524"/>
            <a:ext cx="4253592" cy="4253592"/>
          </a:xfrm>
          <a:prstGeom prst="rect">
            <a:avLst/>
          </a:prstGeom>
        </p:spPr>
      </p:pic>
      <p:sp>
        <p:nvSpPr>
          <p:cNvPr id="6" name="Овал 5">
            <a:hlinkClick r:id="rId3" action="ppaction://hlinksldjump"/>
            <a:extLst>
              <a:ext uri="{FF2B5EF4-FFF2-40B4-BE49-F238E27FC236}">
                <a16:creationId xmlns:a16="http://schemas.microsoft.com/office/drawing/2014/main" id="{1407E546-D758-4978-8071-05968F0A908C}"/>
              </a:ext>
            </a:extLst>
          </p:cNvPr>
          <p:cNvSpPr/>
          <p:nvPr/>
        </p:nvSpPr>
        <p:spPr>
          <a:xfrm>
            <a:off x="10921058" y="5943600"/>
            <a:ext cx="914400" cy="914400"/>
          </a:xfrm>
          <a:prstGeom prst="ellipse">
            <a:avLst/>
          </a:prstGeom>
          <a:blipFill>
            <a:blip r:embed="rId4">
              <a:alphaModFix amt="72000"/>
            </a:blip>
            <a:stretch>
              <a:fillRect/>
            </a:stretch>
          </a:blip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555" y="2047411"/>
            <a:ext cx="4779705" cy="4779705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559" y="1751023"/>
            <a:ext cx="4128200" cy="4128200"/>
          </a:xfrm>
        </p:spPr>
      </p:pic>
    </p:spTree>
    <p:extLst>
      <p:ext uri="{BB962C8B-B14F-4D97-AF65-F5344CB8AC3E}">
        <p14:creationId xmlns:p14="http://schemas.microsoft.com/office/powerpoint/2010/main" val="1172764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291791"/>
            <a:ext cx="10178322" cy="742682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cs typeface="Times New Roman" panose="02020603050405020304" pitchFamily="18" charset="0"/>
              </a:rPr>
              <a:t>5 минутки с малышами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8233" t="20604" r="36566" b="21704"/>
          <a:stretch/>
        </p:blipFill>
        <p:spPr>
          <a:xfrm>
            <a:off x="1114639" y="1128451"/>
            <a:ext cx="4896050" cy="28768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8052" t="26116" r="43644" b="21976"/>
          <a:stretch/>
        </p:blipFill>
        <p:spPr>
          <a:xfrm>
            <a:off x="6315629" y="1192286"/>
            <a:ext cx="4761732" cy="28768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9296" t="19516" r="35668" b="22616"/>
          <a:stretch/>
        </p:blipFill>
        <p:spPr>
          <a:xfrm>
            <a:off x="1875262" y="3429000"/>
            <a:ext cx="5019653" cy="29674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8732C3-8482-442E-83EE-BF14494C5CFA}"/>
              </a:ext>
            </a:extLst>
          </p:cNvPr>
          <p:cNvSpPr txBox="1"/>
          <p:nvPr/>
        </p:nvSpPr>
        <p:spPr>
          <a:xfrm>
            <a:off x="7176413" y="4144177"/>
            <a:ext cx="41563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+mj-lt"/>
              </a:rPr>
              <a:t>Сотрудники МЧС частые гости в нашей школе, где они проводят беседы с учащимися. На данной встрече нам рассказали о действиях при пожаре, порядке пользования огнетушителем, а так же сотрудники отдела ответили на вопросы детей. </a:t>
            </a:r>
          </a:p>
        </p:txBody>
      </p:sp>
      <p:sp>
        <p:nvSpPr>
          <p:cNvPr id="8" name="Овал 7">
            <a:hlinkClick r:id="rId8" action="ppaction://hlinksldjump"/>
            <a:extLst>
              <a:ext uri="{FF2B5EF4-FFF2-40B4-BE49-F238E27FC236}">
                <a16:creationId xmlns:a16="http://schemas.microsoft.com/office/drawing/2014/main" id="{29D06095-A1DD-4A71-8D52-C4BACE348430}"/>
              </a:ext>
            </a:extLst>
          </p:cNvPr>
          <p:cNvSpPr/>
          <p:nvPr/>
        </p:nvSpPr>
        <p:spPr>
          <a:xfrm>
            <a:off x="10875576" y="5939273"/>
            <a:ext cx="914400" cy="914400"/>
          </a:xfrm>
          <a:prstGeom prst="ellipse">
            <a:avLst/>
          </a:prstGeom>
          <a:blipFill>
            <a:blip r:embed="rId9">
              <a:alphaModFix amt="72000"/>
            </a:blip>
            <a:stretch>
              <a:fillRect/>
            </a:stretch>
          </a:blip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6228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6259" y="234603"/>
            <a:ext cx="10178322" cy="1492132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cs typeface="Times New Roman" panose="02020603050405020304" pitchFamily="18" charset="0"/>
              </a:rPr>
              <a:t>МЫ ПРОВОДИМ конкурсы рисунков и плакатов «Берегите лес»</a:t>
            </a:r>
            <a:br>
              <a:rPr lang="ru-RU" sz="3600" dirty="0">
                <a:cs typeface="Times New Roman" panose="02020603050405020304" pitchFamily="18" charset="0"/>
              </a:rPr>
            </a:br>
            <a:endParaRPr lang="ru-RU" sz="3600" dirty="0">
              <a:cs typeface="Times New Roman" panose="02020603050405020304" pitchFamily="18" charset="0"/>
            </a:endParaRPr>
          </a:p>
        </p:txBody>
      </p:sp>
      <p:pic>
        <p:nvPicPr>
          <p:cNvPr id="4" name="Объект 3" descr="D:\сайт пожарка\DSC0936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789" y="1278157"/>
            <a:ext cx="4464521" cy="3178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l="13310" t="24401" r="41902" b="22616"/>
          <a:stretch/>
        </p:blipFill>
        <p:spPr>
          <a:xfrm>
            <a:off x="3689996" y="1985382"/>
            <a:ext cx="4778474" cy="3178136"/>
          </a:xfrm>
          <a:prstGeom prst="rect">
            <a:avLst/>
          </a:prstGeom>
        </p:spPr>
      </p:pic>
      <p:pic>
        <p:nvPicPr>
          <p:cNvPr id="6" name="Рисунок 5" descr="D:\сайт пожарка\Безымянный.pn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340" y="1331879"/>
            <a:ext cx="5478607" cy="317813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89E0E1-9021-468C-BAF6-E7298A959CEC}"/>
              </a:ext>
            </a:extLst>
          </p:cNvPr>
          <p:cNvSpPr txBox="1"/>
          <p:nvPr/>
        </p:nvSpPr>
        <p:spPr>
          <a:xfrm>
            <a:off x="5631955" y="5313513"/>
            <a:ext cx="55772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+mj-lt"/>
              </a:rPr>
              <a:t>Конкурс детского рисунка «Берегите лес» проводился в рамках   недели пожарной безопасности.</a:t>
            </a:r>
          </a:p>
          <a:p>
            <a:endParaRPr lang="ru-RU" dirty="0"/>
          </a:p>
        </p:txBody>
      </p:sp>
      <p:sp>
        <p:nvSpPr>
          <p:cNvPr id="8" name="Овал 7">
            <a:hlinkClick r:id="rId7" action="ppaction://hlinksldjump"/>
            <a:extLst>
              <a:ext uri="{FF2B5EF4-FFF2-40B4-BE49-F238E27FC236}">
                <a16:creationId xmlns:a16="http://schemas.microsoft.com/office/drawing/2014/main" id="{2ECE4603-2DD3-41EF-9633-128557FEA7F5}"/>
              </a:ext>
            </a:extLst>
          </p:cNvPr>
          <p:cNvSpPr/>
          <p:nvPr/>
        </p:nvSpPr>
        <p:spPr>
          <a:xfrm>
            <a:off x="10917381" y="5838187"/>
            <a:ext cx="914400" cy="914400"/>
          </a:xfrm>
          <a:prstGeom prst="ellipse">
            <a:avLst/>
          </a:prstGeom>
          <a:blipFill>
            <a:blip r:embed="rId8">
              <a:alphaModFix amt="72000"/>
            </a:blip>
            <a:stretch>
              <a:fillRect/>
            </a:stretch>
          </a:blip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 descr="D:\сайт пожарка\DSC09353.JPG"/>
          <p:cNvPicPr/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972" t="23670" r="45102" b="38599"/>
          <a:stretch/>
        </p:blipFill>
        <p:spPr bwMode="auto">
          <a:xfrm>
            <a:off x="921789" y="3574450"/>
            <a:ext cx="3831272" cy="31781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9097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239719"/>
            <a:ext cx="10178322" cy="1492132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cs typeface="Times New Roman" panose="02020603050405020304" pitchFamily="18" charset="0"/>
              </a:rPr>
              <a:t>Турнир юных пожарных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677" y="985785"/>
            <a:ext cx="4948815" cy="278370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7941" t="20298" r="36179" b="21269"/>
          <a:stretch/>
        </p:blipFill>
        <p:spPr>
          <a:xfrm>
            <a:off x="6340839" y="985785"/>
            <a:ext cx="4734992" cy="27837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8874" t="23462" r="40210" b="22239"/>
          <a:stretch/>
        </p:blipFill>
        <p:spPr>
          <a:xfrm>
            <a:off x="1997219" y="3321976"/>
            <a:ext cx="5275172" cy="316291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1D48B6E-5E83-408D-B37E-E00BDCC43A5A}"/>
              </a:ext>
            </a:extLst>
          </p:cNvPr>
          <p:cNvSpPr txBox="1"/>
          <p:nvPr/>
        </p:nvSpPr>
        <p:spPr>
          <a:xfrm>
            <a:off x="8044873" y="4257964"/>
            <a:ext cx="30309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+mj-lt"/>
              </a:rPr>
              <a:t>С учащимися школы проводятся теоретические конкурсы по темам, связанным с пожарной безопасностью, с применением ИКТ.</a:t>
            </a:r>
          </a:p>
        </p:txBody>
      </p:sp>
      <p:sp>
        <p:nvSpPr>
          <p:cNvPr id="7" name="Овал 6">
            <a:hlinkClick r:id="rId5" action="ppaction://hlinksldjump"/>
            <a:extLst>
              <a:ext uri="{FF2B5EF4-FFF2-40B4-BE49-F238E27FC236}">
                <a16:creationId xmlns:a16="http://schemas.microsoft.com/office/drawing/2014/main" id="{3F31782A-7E9C-4C38-BAAD-00944E49FEEA}"/>
              </a:ext>
            </a:extLst>
          </p:cNvPr>
          <p:cNvSpPr/>
          <p:nvPr/>
        </p:nvSpPr>
        <p:spPr>
          <a:xfrm>
            <a:off x="10933913" y="5943600"/>
            <a:ext cx="914400" cy="914400"/>
          </a:xfrm>
          <a:prstGeom prst="ellipse">
            <a:avLst/>
          </a:prstGeom>
          <a:blipFill>
            <a:blip r:embed="rId6">
              <a:alphaModFix amt="72000"/>
            </a:blip>
            <a:stretch>
              <a:fillRect/>
            </a:stretch>
          </a:blip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944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00">
        <p:push dir="u"/>
      </p:transition>
    </mc:Choice>
    <mc:Fallback>
      <p:transition spd="slow" advClick="0" advTm="85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dge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873</TotalTime>
  <Words>373</Words>
  <Application>Microsoft Office PowerPoint</Application>
  <PresentationFormat>Широкоэкранный</PresentationFormat>
  <Paragraphs>45</Paragraphs>
  <Slides>15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Calibri</vt:lpstr>
      <vt:lpstr>Corbel</vt:lpstr>
      <vt:lpstr>Gill Sans MT</vt:lpstr>
      <vt:lpstr>Impact</vt:lpstr>
      <vt:lpstr>Times New Roman</vt:lpstr>
      <vt:lpstr>Wingdings</vt:lpstr>
      <vt:lpstr>Badge</vt:lpstr>
      <vt:lpstr>Дружина юных пожарных «Огоньки»</vt:lpstr>
      <vt:lpstr>Внимание !внимание! 5 ШКОЛА ПРЕДСТАВЛЯЕТ</vt:lpstr>
      <vt:lpstr>Презентация PowerPoint</vt:lpstr>
      <vt:lpstr>Школьная История ДЮП</vt:lpstr>
      <vt:lpstr>Мы сотрудничаем с ближайшими детскими садами где проводим пожарно-профилактическое мероприятие </vt:lpstr>
      <vt:lpstr> Приезд большой красной машины на территорию школы привел учащихся 3 классов в восторг</vt:lpstr>
      <vt:lpstr>5 минутки с малышами</vt:lpstr>
      <vt:lpstr>МЫ ПРОВОДИМ конкурсы рисунков и плакатов «Берегите лес» </vt:lpstr>
      <vt:lpstr>Турнир юных пожарных</vt:lpstr>
      <vt:lpstr>Оказание первой помощи</vt:lpstr>
      <vt:lpstr>Профилактика противопожарной безопасности среди населения</vt:lpstr>
      <vt:lpstr>Ребята из дружины юных пожарных посетили пожарную часть №1 и часть Ново- Иркутской ТЭЦ.</vt:lpstr>
      <vt:lpstr>Экскурсия в музей МЧС</vt:lpstr>
      <vt:lpstr>Школа и ребята из ДЮП ежегодно принимают участие в посадке деревьев и уборке мусора в нашей любимой роще </vt:lpstr>
      <vt:lpstr>Мы ежегодно принимаем участие в слёте ДЮП, один из конкурсов «пожарная эстафета»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шокинг</dc:creator>
  <cp:lastModifiedBy>Евгений Петров</cp:lastModifiedBy>
  <cp:revision>66</cp:revision>
  <dcterms:created xsi:type="dcterms:W3CDTF">2015-12-01T21:32:24Z</dcterms:created>
  <dcterms:modified xsi:type="dcterms:W3CDTF">2021-03-29T11:31:32Z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14396636</vt:lpwstr>
  </property>
  <property fmtid="{D5CDD505-2E9C-101B-9397-08002B2CF9AE}" name="NXPowerLiteSettings" pid="3">
    <vt:lpwstr>C700052003A000</vt:lpwstr>
  </property>
  <property fmtid="{D5CDD505-2E9C-101B-9397-08002B2CF9AE}" name="NXPowerLiteVersion" pid="4">
    <vt:lpwstr>D8.0.4</vt:lpwstr>
  </property>
</Properties>
</file>