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5" r:id="rId3"/>
    <p:sldId id="317" r:id="rId4"/>
    <p:sldId id="318" r:id="rId5"/>
    <p:sldId id="316" r:id="rId6"/>
    <p:sldId id="310" r:id="rId7"/>
    <p:sldId id="311" r:id="rId8"/>
    <p:sldId id="312" r:id="rId9"/>
    <p:sldId id="314" r:id="rId10"/>
    <p:sldId id="286" r:id="rId11"/>
    <p:sldId id="287" r:id="rId12"/>
    <p:sldId id="288" r:id="rId13"/>
    <p:sldId id="289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19" r:id="rId23"/>
    <p:sldId id="320" r:id="rId24"/>
    <p:sldId id="290" r:id="rId25"/>
    <p:sldId id="292" r:id="rId26"/>
    <p:sldId id="293" r:id="rId27"/>
    <p:sldId id="294" r:id="rId28"/>
    <p:sldId id="321" r:id="rId29"/>
    <p:sldId id="322" r:id="rId30"/>
    <p:sldId id="323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00000"/>
    <a:srgbClr val="008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741A5-A720-4043-95C7-02CAD377F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76FBA-ADDE-469A-8809-3F2004C90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FF9A1-B7B5-4209-A074-010BD3D08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56F21-BB54-404E-8AC7-E04A5ECD3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D6C1D-C0B9-42EE-98A9-6B85E7A8F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939C2-5458-4378-99FF-08C02D9A8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412D4-4A74-4D33-A00A-A93982684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48569-28F5-4DDC-9631-CF384D5AA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3EA4F-3C3D-4432-9D11-CAEC1C266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5739D-9D30-48FC-AB10-F234B2542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4763D-B75B-48AC-BD20-A315121E8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46415-CB2D-4C59-B7F2-82FA82BCC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3E314-E204-4C6B-BE50-D74143C5A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73B56-7500-4190-959B-B814E0ED3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4D175-DC61-41E8-8074-6C7B79B7D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FB2908E-E644-40D1-9534-6B0BCB010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286-0.wa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287.wav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288.wav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289.wav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298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299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00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01.wav" TargetMode="Externa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02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03.wav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2-8.wav" TargetMode="Externa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.2-3.wav" TargetMode="External"/><Relationship Id="rId7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2-7.wav" TargetMode="Externa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.2-2.wav" TargetMode="External"/><Relationship Id="rId16" Type="http://schemas.openxmlformats.org/officeDocument/2006/relationships/image" Target="../media/image12.jpeg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.2-1.wav" TargetMode="External"/><Relationship Id="rId6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2-6.wav" TargetMode="External"/><Relationship Id="rId11" Type="http://schemas.openxmlformats.org/officeDocument/2006/relationships/image" Target="../media/image7.png"/><Relationship Id="rId5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2-5.wav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6.jpeg"/><Relationship Id="rId19" Type="http://schemas.openxmlformats.org/officeDocument/2006/relationships/image" Target="../media/image15.png"/><Relationship Id="rId4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.2-4.wav" TargetMode="Externa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04.wav" TargetMode="Externa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05.wav" TargetMode="Externa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19.wav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15.pn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20.wav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290.wav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292.wav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293.wav" TargetMode="External"/><Relationship Id="rId1" Type="http://schemas.openxmlformats.org/officeDocument/2006/relationships/tags" Target="../tags/tag4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294.wav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21.wav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22.wav" TargetMode="External"/><Relationship Id="rId1" Type="http://schemas.openxmlformats.org/officeDocument/2006/relationships/tags" Target="../tags/tag7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jpeg"/><Relationship Id="rId3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3-3.wav" TargetMode="External"/><Relationship Id="rId7" Type="http://schemas.openxmlformats.org/officeDocument/2006/relationships/image" Target="../media/image17.png"/><Relationship Id="rId12" Type="http://schemas.openxmlformats.org/officeDocument/2006/relationships/image" Target="http://sabkl1.narod.ru/pdd/clip0023.gif" TargetMode="External"/><Relationship Id="rId2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3-2.wav" TargetMode="Externa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3-1.wav" TargetMode="External"/><Relationship Id="rId6" Type="http://schemas.openxmlformats.org/officeDocument/2006/relationships/image" Target="../media/image16.jpeg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7.xml"/><Relationship Id="rId10" Type="http://schemas.openxmlformats.org/officeDocument/2006/relationships/image" Target="http://sabkl1.narod.ru/pdd/clip0022.gif" TargetMode="External"/><Relationship Id="rId4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3-4.wav" TargetMode="External"/><Relationship Id="rId9" Type="http://schemas.openxmlformats.org/officeDocument/2006/relationships/image" Target="../media/image19.png"/><Relationship Id="rId1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krylatye_kacheli.mp3" TargetMode="External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http://sabkl1.narod.ru/pdd/zn6_6.gif" TargetMode="External"/><Relationship Id="rId18" Type="http://schemas.openxmlformats.org/officeDocument/2006/relationships/image" Target="../media/image28.jpeg"/><Relationship Id="rId3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4-3.wav" TargetMode="External"/><Relationship Id="rId7" Type="http://schemas.openxmlformats.org/officeDocument/2006/relationships/image" Target="../media/image22.jpeg"/><Relationship Id="rId12" Type="http://schemas.openxmlformats.org/officeDocument/2006/relationships/image" Target="../media/image25.png"/><Relationship Id="rId17" Type="http://schemas.openxmlformats.org/officeDocument/2006/relationships/image" Target="http://sabkl1.narod.ru/pdd/clip0030.jpg" TargetMode="External"/><Relationship Id="rId2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4-2.wav" TargetMode="External"/><Relationship Id="rId16" Type="http://schemas.openxmlformats.org/officeDocument/2006/relationships/image" Target="../media/image27.jpeg"/><Relationship Id="rId20" Type="http://schemas.openxmlformats.org/officeDocument/2006/relationships/image" Target="../media/image15.png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4-1.wav" TargetMode="External"/><Relationship Id="rId6" Type="http://schemas.openxmlformats.org/officeDocument/2006/relationships/slideLayout" Target="../slideLayouts/slideLayout7.xml"/><Relationship Id="rId11" Type="http://schemas.openxmlformats.org/officeDocument/2006/relationships/image" Target="http://sabkl1.narod.ru/pdd/zn6_2.gif" TargetMode="External"/><Relationship Id="rId5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4-5.wav" TargetMode="External"/><Relationship Id="rId15" Type="http://schemas.openxmlformats.org/officeDocument/2006/relationships/image" Target="http://sabkl1.narod.ru/pdd/zn6_7.gif" TargetMode="External"/><Relationship Id="rId10" Type="http://schemas.openxmlformats.org/officeDocument/2006/relationships/image" Target="../media/image24.png"/><Relationship Id="rId19" Type="http://schemas.openxmlformats.org/officeDocument/2006/relationships/image" Target="http://sabkl1.narod.ru/pdd/clip0035.jpg" TargetMode="External"/><Relationship Id="rId4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4-4.wav" TargetMode="External"/><Relationship Id="rId9" Type="http://schemas.openxmlformats.org/officeDocument/2006/relationships/image" Target="http://sabkl1.narod.ru/pdd/zn6_1.gif" TargetMode="External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5-3.wav" TargetMode="External"/><Relationship Id="rId2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5-2.wav" TargetMode="Externa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3;5-1.wav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29.jpe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10.wav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11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12-0.wav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75;&#1088;&#1072;-&#1087;&#1088;&#1077;&#1079;&#1077;&#1085;&#1090;&#1072;&#1094;&#1080;&#1103;\&#1055;&#1044;&#1044;\&#1089;&#1088;&#1077;&#1076;&#1085;&#1103;&#1103;%20&#1096;&#1082;&#1086;&#1083;&#1072;\&#1089;&#1088;&#1077;&#1076;&#1085;&#1103;&#1103;%20&#1096;&#1082;&#1086;&#1083;&#1072;%205,6,7314-0.wav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88913"/>
            <a:ext cx="7772400" cy="1470025"/>
          </a:xfrm>
        </p:spPr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95288" y="3644900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87338" y="152400"/>
            <a:ext cx="8856662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chemeClr val="tx2"/>
                </a:solidFill>
                <a:latin typeface="Times New Roman" pitchFamily="18" charset="0"/>
              </a:rPr>
              <a:t>БЕЗОПАСНОСТЬ И ПРАВИЛА ДОРОЖНОГО ДВИЖЕНИЯ</a:t>
            </a:r>
          </a:p>
          <a:p>
            <a:pPr algn="ctr"/>
            <a:endParaRPr lang="ru-RU" sz="3200">
              <a:latin typeface="Times New Roman" pitchFamily="18" charset="0"/>
            </a:endParaRPr>
          </a:p>
        </p:txBody>
      </p:sp>
      <p:pic>
        <p:nvPicPr>
          <p:cNvPr id="2055" name="Picture 7" descr="004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495800"/>
            <a:ext cx="3200400" cy="2057400"/>
          </a:xfrm>
          <a:prstGeom prst="rect">
            <a:avLst/>
          </a:prstGeom>
          <a:noFill/>
        </p:spPr>
      </p:pic>
      <p:pic>
        <p:nvPicPr>
          <p:cNvPr id="2057" name="Picture 9" descr="clip0023"/>
          <p:cNvPicPr>
            <a:picLocks noChangeAspect="1" noChangeArrowheads="1"/>
          </p:cNvPicPr>
          <p:nvPr/>
        </p:nvPicPr>
        <p:blipFill>
          <a:blip r:embed="rId4" cstate="print"/>
          <a:srcRect r="8333" b="8333"/>
          <a:stretch>
            <a:fillRect/>
          </a:stretch>
        </p:blipFill>
        <p:spPr bwMode="auto">
          <a:xfrm>
            <a:off x="5943600" y="1752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5"/>
          <p:cNvPicPr>
            <a:picLocks noChangeAspect="1" noChangeArrowheads="1"/>
          </p:cNvPicPr>
          <p:nvPr/>
        </p:nvPicPr>
        <p:blipFill>
          <a:blip r:embed="rId5" cstate="print"/>
          <a:srcRect r="26471" b="14073"/>
          <a:stretch>
            <a:fillRect/>
          </a:stretch>
        </p:blipFill>
        <p:spPr bwMode="auto">
          <a:xfrm>
            <a:off x="0" y="1516743"/>
            <a:ext cx="3810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6"/>
          <p:cNvPicPr>
            <a:picLocks noChangeAspect="1" noChangeArrowheads="1"/>
          </p:cNvPicPr>
          <p:nvPr/>
        </p:nvPicPr>
        <p:blipFill>
          <a:blip r:embed="rId6" cstate="print"/>
          <a:srcRect l="21739" r="1740"/>
          <a:stretch>
            <a:fillRect/>
          </a:stretch>
        </p:blipFill>
        <p:spPr bwMode="auto">
          <a:xfrm>
            <a:off x="4191000" y="3886200"/>
            <a:ext cx="4953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Багетная рамка 8"/>
          <p:cNvSpPr/>
          <p:nvPr/>
        </p:nvSpPr>
        <p:spPr>
          <a:xfrm>
            <a:off x="3733800" y="6400800"/>
            <a:ext cx="2514600" cy="457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Prezentacii.com</a:t>
            </a:r>
            <a:endParaRPr lang="ru-RU"/>
          </a:p>
        </p:txBody>
      </p:sp>
    </p:spTree>
  </p:cSld>
  <p:clrMapOvr>
    <a:masterClrMapping/>
  </p:clrMapOvr>
  <p:transition>
    <p:sndAc>
      <p:stSnd>
        <p:snd r:embed="rId2" name="Троганье с места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81000" y="838200"/>
            <a:ext cx="80121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«Транспортное средство»</a:t>
            </a:r>
            <a:r>
              <a:rPr lang="ru-RU" sz="2400">
                <a:latin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sym typeface="Symbol" pitchFamily="18" charset="2"/>
              </a:rPr>
              <a:t></a:t>
            </a:r>
            <a:r>
              <a:rPr lang="ru-RU" sz="2400">
                <a:latin typeface="Times New Roman" pitchFamily="18" charset="0"/>
              </a:rPr>
              <a:t> устройство, предназначенное для перевозки по дорогам людей, грузов или оборудования, установленного на нем.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57200" y="2438400"/>
            <a:ext cx="80851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«Участник дорожного движения»</a:t>
            </a:r>
            <a:r>
              <a:rPr lang="ru-RU" sz="2400">
                <a:latin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sym typeface="Symbol" pitchFamily="18" charset="2"/>
              </a:rPr>
              <a:t></a:t>
            </a:r>
            <a:r>
              <a:rPr lang="ru-RU" sz="2400">
                <a:latin typeface="Times New Roman" pitchFamily="18" charset="0"/>
              </a:rPr>
              <a:t> лицо, принимающее непосредственное участие в процессе движения в качестве водителя, пешехода, пассажира транспортного средства.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066800" y="4343400"/>
            <a:ext cx="6705600" cy="13731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i="1"/>
              <a:t>Внимательно рассмотрите следующие слайды и ответьте на вопросы.</a:t>
            </a:r>
          </a:p>
        </p:txBody>
      </p:sp>
      <p:pic>
        <p:nvPicPr>
          <p:cNvPr id="11271" name="средняя школа 5,6,7286-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3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1"/>
                </p:tgtEl>
              </p:cMediaNode>
            </p:audio>
          </p:childTnLst>
        </p:cTn>
      </p:par>
    </p:tnLst>
    <p:bldLst>
      <p:bldP spid="112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468313" y="260350"/>
            <a:ext cx="828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5125">
              <a:buFontTx/>
              <a:buChar char="•"/>
            </a:pPr>
            <a:r>
              <a:rPr lang="ru-RU" sz="2400">
                <a:latin typeface="Times New Roman" pitchFamily="18" charset="0"/>
              </a:rPr>
              <a:t>Назовите участников дорожного движения.</a:t>
            </a:r>
          </a:p>
          <a:p>
            <a:pPr indent="365125">
              <a:buFontTx/>
              <a:buChar char="•"/>
            </a:pPr>
            <a:r>
              <a:rPr lang="ru-RU" sz="2400">
                <a:latin typeface="Times New Roman" pitchFamily="18" charset="0"/>
              </a:rPr>
              <a:t>Назовите транспортные средства.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43000"/>
            <a:ext cx="7180263" cy="542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средняя школа 5,6,7287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35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2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468313" y="260350"/>
            <a:ext cx="828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5125">
              <a:buFontTx/>
              <a:buChar char="•"/>
            </a:pPr>
            <a:r>
              <a:rPr lang="ru-RU" sz="2400">
                <a:latin typeface="Times New Roman" pitchFamily="18" charset="0"/>
              </a:rPr>
              <a:t>Найдите на фотографии пешеходов.</a:t>
            </a:r>
          </a:p>
          <a:p>
            <a:pPr indent="365125">
              <a:buFontTx/>
              <a:buChar char="•"/>
            </a:pPr>
            <a:r>
              <a:rPr lang="ru-RU" sz="2400">
                <a:latin typeface="Times New Roman" pitchFamily="18" charset="0"/>
              </a:rPr>
              <a:t>Найдите на фотографии транспортные средства.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19200"/>
            <a:ext cx="732472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средняя школа 5,6,7288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39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60350"/>
            <a:ext cx="8569325" cy="1223963"/>
          </a:xfrm>
        </p:spPr>
        <p:txBody>
          <a:bodyPr/>
          <a:lstStyle/>
          <a:p>
            <a:pPr eaLnBrk="1" hangingPunct="1"/>
            <a:r>
              <a:rPr lang="ru-RU" sz="2400" smtClean="0"/>
              <a:t>Укажите на фотографии транспортные средства</a:t>
            </a:r>
            <a:r>
              <a:rPr lang="en-US" sz="2400" smtClean="0"/>
              <a:t>.</a:t>
            </a:r>
            <a:endParaRPr lang="ru-RU" sz="2400" smtClean="0"/>
          </a:p>
          <a:p>
            <a:pPr eaLnBrk="1" hangingPunct="1"/>
            <a:r>
              <a:rPr lang="ru-RU" sz="2400" smtClean="0"/>
              <a:t>Покажите участников дорожного движения.</a:t>
            </a:r>
          </a:p>
          <a:p>
            <a:pPr eaLnBrk="1" hangingPunct="1"/>
            <a:endParaRPr lang="ru-RU" sz="2400" smtClean="0"/>
          </a:p>
          <a:p>
            <a:pPr eaLnBrk="1" hangingPunct="1"/>
            <a:endParaRPr lang="ru-RU" sz="2800" smtClean="0"/>
          </a:p>
        </p:txBody>
      </p:sp>
      <p:sp>
        <p:nvSpPr>
          <p:cNvPr id="14339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 l="8333"/>
          <a:stretch>
            <a:fillRect/>
          </a:stretch>
        </p:blipFill>
        <p:spPr bwMode="auto">
          <a:xfrm>
            <a:off x="1066800" y="1358900"/>
            <a:ext cx="7162800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средняя школа 5,6,7289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43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 descr="Букет"/>
          <p:cNvSpPr>
            <a:spLocks noChangeArrowheads="1"/>
          </p:cNvSpPr>
          <p:nvPr/>
        </p:nvSpPr>
        <p:spPr bwMode="auto">
          <a:xfrm>
            <a:off x="381000" y="228600"/>
            <a:ext cx="8351838" cy="70167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000" b="1"/>
              <a:t>ПРЕЖДЕ ЧЕМ ПЕРЕЙТИ ДОРОГУ - УБЕДИСЬ В БЕЗОПАСНОСТИ!</a:t>
            </a:r>
            <a:br>
              <a:rPr lang="ru-RU" sz="2000" b="1"/>
            </a:br>
            <a:endParaRPr lang="ru-RU" sz="2000" b="1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743200" y="990600"/>
            <a:ext cx="3992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b="1"/>
              <a:t>Типичные дорожные "ловушки". 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533400" y="1419225"/>
            <a:ext cx="79248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FF3300"/>
                </a:solidFill>
              </a:rPr>
              <a:t>1. Главная опасность - стоящая машина!</a:t>
            </a:r>
            <a:r>
              <a:rPr lang="ru-RU" sz="2000">
                <a:solidFill>
                  <a:srgbClr val="FF3300"/>
                </a:solidFill>
              </a:rPr>
              <a:t/>
            </a:r>
            <a:br>
              <a:rPr lang="ru-RU" sz="2000">
                <a:solidFill>
                  <a:srgbClr val="FF3300"/>
                </a:solidFill>
              </a:rPr>
            </a:br>
            <a:r>
              <a:rPr lang="ru-RU" sz="2000"/>
              <a:t>Стоящая машина опасна: она может закрывать собой другой автомобиль, который движется с большой скоростью, мешает вовремя заметить опасность. Нельзя выходить на дорогу из-за стоящих машин. В крайнем случае, нужно осторожно выглянуть из-за стоящего автомобиля, убедиться, что опасность не угрожает и только тогда переходить дорогу.</a:t>
            </a:r>
          </a:p>
        </p:txBody>
      </p:sp>
      <p:pic>
        <p:nvPicPr>
          <p:cNvPr id="41992" name="Picture 8" descr="dety_07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810000"/>
            <a:ext cx="6858000" cy="2743200"/>
          </a:xfrm>
          <a:prstGeom prst="rect">
            <a:avLst/>
          </a:prstGeom>
          <a:noFill/>
        </p:spPr>
      </p:pic>
      <p:pic>
        <p:nvPicPr>
          <p:cNvPr id="41993" name="средняя школа 5,6,7298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3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9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9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304800" y="504825"/>
            <a:ext cx="8305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FF3300"/>
                </a:solidFill>
              </a:rPr>
              <a:t>2. Не обходите стоящий автобус ни спереди, ни сзади!</a:t>
            </a:r>
            <a:r>
              <a:rPr lang="ru-RU" sz="2000">
                <a:solidFill>
                  <a:srgbClr val="FF3300"/>
                </a:solidFill>
              </a:rPr>
              <a:t/>
            </a:r>
            <a:br>
              <a:rPr lang="ru-RU" sz="2000">
                <a:solidFill>
                  <a:srgbClr val="FF3300"/>
                </a:solidFill>
              </a:rPr>
            </a:br>
            <a:r>
              <a:rPr lang="ru-RU" sz="2000"/>
              <a:t>Стоящий автобус закрывает собою участок дороги, по которому в тот момент, когда вы решили ее перейти, может проезжать автомобиль. Кроме того, люди около остановки обычно спешат и забывают о безопасности. От остановки надо двигаться в сторону ближайшего пешеходного перехода.</a:t>
            </a:r>
          </a:p>
        </p:txBody>
      </p:sp>
      <p:pic>
        <p:nvPicPr>
          <p:cNvPr id="43013" name="Picture 5" descr="dety_03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048000"/>
            <a:ext cx="4191000" cy="2590800"/>
          </a:xfrm>
          <a:prstGeom prst="rect">
            <a:avLst/>
          </a:prstGeom>
          <a:noFill/>
        </p:spPr>
      </p:pic>
      <p:pic>
        <p:nvPicPr>
          <p:cNvPr id="43014" name="Picture 6" descr="dety_03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0"/>
            <a:ext cx="4038600" cy="2590800"/>
          </a:xfrm>
          <a:prstGeom prst="rect">
            <a:avLst/>
          </a:prstGeom>
          <a:noFill/>
        </p:spPr>
      </p:pic>
      <p:pic>
        <p:nvPicPr>
          <p:cNvPr id="43015" name="средняя школа 5,6,7299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3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0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81000" y="946150"/>
            <a:ext cx="8534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FF3300"/>
                </a:solidFill>
              </a:rPr>
              <a:t>3. Умейте предвидеть скрытую опасность!</a:t>
            </a:r>
            <a:r>
              <a:rPr lang="ru-RU" sz="2000"/>
              <a:t/>
            </a:r>
            <a:br>
              <a:rPr lang="ru-RU" sz="2000"/>
            </a:br>
            <a:r>
              <a:rPr lang="ru-RU" sz="2000"/>
              <a:t>Из-за стоящего автомобиля, дома, забора, кустов и др. может неожиданно выехать машина. Для перехода дороги нужно выбрать </a:t>
            </a:r>
          </a:p>
          <a:p>
            <a:pPr algn="ctr" eaLnBrk="0" hangingPunct="0"/>
            <a:r>
              <a:rPr lang="ru-RU" sz="2000"/>
              <a:t>такое место, где дорога просматривается в оба направления. В крайнем случае, можно осторожно выглянуть из-за помехи, убедиться, что опасности нет, и только тогда переходить дорогу.</a:t>
            </a:r>
          </a:p>
        </p:txBody>
      </p:sp>
      <p:pic>
        <p:nvPicPr>
          <p:cNvPr id="44038" name="Picture 6" descr="c2609"/>
          <p:cNvPicPr>
            <a:picLocks noChangeAspect="1" noChangeArrowheads="1"/>
          </p:cNvPicPr>
          <p:nvPr/>
        </p:nvPicPr>
        <p:blipFill>
          <a:blip r:embed="rId3" cstate="print"/>
          <a:srcRect l="7983" t="11940" r="10579" b="65265"/>
          <a:stretch>
            <a:fillRect/>
          </a:stretch>
        </p:blipFill>
        <p:spPr bwMode="auto">
          <a:xfrm>
            <a:off x="762000" y="3429000"/>
            <a:ext cx="3810000" cy="2514600"/>
          </a:xfrm>
          <a:prstGeom prst="rect">
            <a:avLst/>
          </a:prstGeom>
          <a:noFill/>
        </p:spPr>
      </p:pic>
      <p:pic>
        <p:nvPicPr>
          <p:cNvPr id="44039" name="Picture 7" descr="c2601"/>
          <p:cNvPicPr>
            <a:picLocks noChangeAspect="1" noChangeArrowheads="1"/>
          </p:cNvPicPr>
          <p:nvPr/>
        </p:nvPicPr>
        <p:blipFill>
          <a:blip r:embed="rId4" cstate="print"/>
          <a:srcRect l="54291" t="10855" r="8983" b="72862"/>
          <a:stretch>
            <a:fillRect/>
          </a:stretch>
        </p:blipFill>
        <p:spPr bwMode="auto">
          <a:xfrm>
            <a:off x="4876800" y="3429000"/>
            <a:ext cx="3810000" cy="2514600"/>
          </a:xfrm>
          <a:prstGeom prst="rect">
            <a:avLst/>
          </a:prstGeom>
          <a:noFill/>
        </p:spPr>
      </p:pic>
      <p:pic>
        <p:nvPicPr>
          <p:cNvPr id="44040" name="средняя школа 5,6,730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2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0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4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28600" y="838200"/>
            <a:ext cx="8610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FF3300"/>
                </a:solidFill>
              </a:rPr>
              <a:t>4. Машина приближается медленно, и все же надо пропустить ее.</a:t>
            </a:r>
            <a:r>
              <a:rPr lang="ru-RU" sz="2000"/>
              <a:t/>
            </a:r>
            <a:br>
              <a:rPr lang="ru-RU" sz="2000"/>
            </a:br>
            <a:endParaRPr lang="ru-RU" sz="2000"/>
          </a:p>
          <a:p>
            <a:pPr algn="ctr" eaLnBrk="0" hangingPunct="0"/>
            <a:r>
              <a:rPr lang="ru-RU" sz="2000"/>
              <a:t>Медленно движущаяся машина может скрывать за собой автомобиль, идущий на большой скорости. Пешеход часто </a:t>
            </a:r>
          </a:p>
          <a:p>
            <a:pPr algn="ctr" eaLnBrk="0" hangingPunct="0"/>
            <a:r>
              <a:rPr lang="ru-RU" sz="2000"/>
              <a:t>не подозревает, что за одной машиной может быть скрыта другая.</a:t>
            </a:r>
          </a:p>
        </p:txBody>
      </p:sp>
      <p:pic>
        <p:nvPicPr>
          <p:cNvPr id="45061" name="Picture 5" descr="dety_02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667000"/>
            <a:ext cx="7467600" cy="3733800"/>
          </a:xfrm>
          <a:prstGeom prst="rect">
            <a:avLst/>
          </a:prstGeom>
          <a:noFill/>
        </p:spPr>
      </p:pic>
      <p:pic>
        <p:nvPicPr>
          <p:cNvPr id="45062" name="средняя школа 5,6,730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50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04800" y="687388"/>
            <a:ext cx="84582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FF3300"/>
                </a:solidFill>
              </a:rPr>
              <a:t>5. И у светофора можно встретить опасность.</a:t>
            </a:r>
            <a:r>
              <a:rPr lang="ru-RU" sz="2000">
                <a:solidFill>
                  <a:srgbClr val="FF3300"/>
                </a:solidFill>
              </a:rPr>
              <a:t/>
            </a:r>
            <a:br>
              <a:rPr lang="ru-RU" sz="2000">
                <a:solidFill>
                  <a:srgbClr val="FF3300"/>
                </a:solidFill>
              </a:rPr>
            </a:br>
            <a:r>
              <a:rPr lang="ru-RU" sz="2000"/>
              <a:t>Сегодня на дорогах города мы постоянно сталкиваемся с тем, что водители автомобилей нарушают Правила дорожного движения: мчатся на высокой скорости, игнорируя сигналы светофора и знаки перехода. Поэтому недостаточно ориентироваться</a:t>
            </a:r>
          </a:p>
          <a:p>
            <a:pPr algn="ctr" eaLnBrk="0" hangingPunct="0"/>
            <a:r>
              <a:rPr lang="ru-RU" sz="2000"/>
              <a:t> на зеленый сигнал светофора, необходимо убедиться, что опасность не угрожает. Пешеходы  часто рассуждают так: "Машины еще стоят, водители меня видят и пропустят". Они ошибаются.</a:t>
            </a:r>
          </a:p>
        </p:txBody>
      </p:sp>
      <p:pic>
        <p:nvPicPr>
          <p:cNvPr id="46085" name="Picture 5" descr="dety_04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352800"/>
            <a:ext cx="4191000" cy="2895600"/>
          </a:xfrm>
          <a:prstGeom prst="rect">
            <a:avLst/>
          </a:prstGeom>
          <a:noFill/>
        </p:spPr>
      </p:pic>
      <p:pic>
        <p:nvPicPr>
          <p:cNvPr id="46086" name="Picture 6" descr="dety_04-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352800"/>
            <a:ext cx="4191000" cy="2895600"/>
          </a:xfrm>
          <a:prstGeom prst="rect">
            <a:avLst/>
          </a:prstGeom>
          <a:noFill/>
        </p:spPr>
      </p:pic>
      <p:pic>
        <p:nvPicPr>
          <p:cNvPr id="46087" name="средняя школа 5,6,730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60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81000" y="366713"/>
            <a:ext cx="8305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FF3300"/>
                </a:solidFill>
              </a:rPr>
              <a:t>6. "Пустынную" улицу дети часто перебегают неглядя</a:t>
            </a:r>
            <a:r>
              <a:rPr lang="ru-RU" sz="2000" b="1"/>
              <a:t>.</a:t>
            </a:r>
            <a:r>
              <a:rPr lang="ru-RU" sz="2000"/>
              <a:t/>
            </a:r>
            <a:br>
              <a:rPr lang="ru-RU" sz="2000"/>
            </a:br>
            <a:r>
              <a:rPr lang="ru-RU" sz="2000"/>
              <a:t>На улице, где машины появляются редко дети, выбегают  на дорогу предварительно ее не осмотрев, и попадают под машину. Выработайте привычку всегда перед выходом на дорогу остановиться, оглядеться, прислушаться - и только тогда переходить улицу.</a:t>
            </a:r>
          </a:p>
        </p:txBody>
      </p:sp>
      <p:pic>
        <p:nvPicPr>
          <p:cNvPr id="47109" name="Picture 5" descr="dety_01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209800"/>
            <a:ext cx="4800600" cy="2209800"/>
          </a:xfrm>
          <a:prstGeom prst="rect">
            <a:avLst/>
          </a:prstGeom>
          <a:noFill/>
        </p:spPr>
      </p:pic>
      <p:pic>
        <p:nvPicPr>
          <p:cNvPr id="47110" name="Picture 6" descr="dety_01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0"/>
            <a:ext cx="4191000" cy="2286000"/>
          </a:xfrm>
          <a:prstGeom prst="rect">
            <a:avLst/>
          </a:prstGeom>
          <a:noFill/>
        </p:spPr>
      </p:pic>
      <p:pic>
        <p:nvPicPr>
          <p:cNvPr id="47111" name="Picture 7" descr="dety_03-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572000"/>
            <a:ext cx="4191000" cy="2286000"/>
          </a:xfrm>
          <a:prstGeom prst="rect">
            <a:avLst/>
          </a:prstGeom>
          <a:noFill/>
        </p:spPr>
      </p:pic>
      <p:pic>
        <p:nvPicPr>
          <p:cNvPr id="47112" name="средняя школа 5,6,730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1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 descr="c2005-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09950" y="0"/>
            <a:ext cx="5734050" cy="7086600"/>
          </a:xfrm>
          <a:prstGeom prst="rect">
            <a:avLst/>
          </a:prstGeom>
          <a:noFill/>
        </p:spPr>
      </p:pic>
      <p:sp>
        <p:nvSpPr>
          <p:cNvPr id="60428" name="Oval 12"/>
          <p:cNvSpPr>
            <a:spLocks noChangeArrowheads="1"/>
          </p:cNvSpPr>
          <p:nvPr/>
        </p:nvSpPr>
        <p:spPr bwMode="auto">
          <a:xfrm>
            <a:off x="5257800" y="27432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0429" name="Picture 13" descr="zn1_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685800"/>
            <a:ext cx="1143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0" name="Picture 14" descr="zn1_2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28800" y="685800"/>
            <a:ext cx="11430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31" name="Oval 15"/>
          <p:cNvSpPr>
            <a:spLocks noChangeArrowheads="1"/>
          </p:cNvSpPr>
          <p:nvPr/>
        </p:nvSpPr>
        <p:spPr bwMode="auto">
          <a:xfrm>
            <a:off x="4038600" y="13716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0432" name="Picture 16" descr="zn1_2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2209800"/>
            <a:ext cx="11430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33" name="Oval 17"/>
          <p:cNvSpPr>
            <a:spLocks noChangeArrowheads="1"/>
          </p:cNvSpPr>
          <p:nvPr/>
        </p:nvSpPr>
        <p:spPr bwMode="auto">
          <a:xfrm>
            <a:off x="7086600" y="27432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0434" name="Picture 18" descr="zn1_3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28800" y="2209800"/>
            <a:ext cx="11430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35" name="Oval 19"/>
          <p:cNvSpPr>
            <a:spLocks noChangeArrowheads="1"/>
          </p:cNvSpPr>
          <p:nvPr/>
        </p:nvSpPr>
        <p:spPr bwMode="auto">
          <a:xfrm>
            <a:off x="4648200" y="32004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457200" y="388620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Запрещающие знаки:</a:t>
            </a:r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533400" y="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Предупреждающие знаки:</a:t>
            </a:r>
          </a:p>
        </p:txBody>
      </p:sp>
      <p:sp>
        <p:nvSpPr>
          <p:cNvPr id="60438" name="Oval 22"/>
          <p:cNvSpPr>
            <a:spLocks noChangeArrowheads="1"/>
          </p:cNvSpPr>
          <p:nvPr/>
        </p:nvSpPr>
        <p:spPr bwMode="auto">
          <a:xfrm>
            <a:off x="8382000" y="58674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0439" name="Picture 23" descr="zn3_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000" y="4267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7" descr="c2005-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29000" y="0"/>
            <a:ext cx="5715000" cy="7086600"/>
          </a:xfrm>
          <a:prstGeom prst="rect">
            <a:avLst/>
          </a:prstGeom>
          <a:noFill/>
        </p:spPr>
      </p:pic>
      <p:sp>
        <p:nvSpPr>
          <p:cNvPr id="60440" name="Oval 24"/>
          <p:cNvSpPr>
            <a:spLocks noChangeArrowheads="1"/>
          </p:cNvSpPr>
          <p:nvPr/>
        </p:nvSpPr>
        <p:spPr bwMode="auto">
          <a:xfrm>
            <a:off x="3429000" y="7620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0441" name="Picture 25" descr="zn3_1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057400" y="4343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42" name="Picture 26" descr="zn3_17_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28600" y="5638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43" name="Oval 27"/>
          <p:cNvSpPr>
            <a:spLocks noChangeArrowheads="1"/>
          </p:cNvSpPr>
          <p:nvPr/>
        </p:nvSpPr>
        <p:spPr bwMode="auto">
          <a:xfrm>
            <a:off x="3429000" y="13716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44" name="Text Box 28"/>
          <p:cNvSpPr txBox="1">
            <a:spLocks noChangeArrowheads="1"/>
          </p:cNvSpPr>
          <p:nvPr/>
        </p:nvSpPr>
        <p:spPr bwMode="auto">
          <a:xfrm>
            <a:off x="0" y="1676400"/>
            <a:ext cx="1447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/>
              <a:t>Железнодорожный переезд </a:t>
            </a:r>
            <a:br>
              <a:rPr lang="ru-RU" sz="1000"/>
            </a:br>
            <a:r>
              <a:rPr lang="ru-RU" sz="1000"/>
              <a:t>без шлагбаума </a:t>
            </a:r>
          </a:p>
        </p:txBody>
      </p:sp>
      <p:sp>
        <p:nvSpPr>
          <p:cNvPr id="60445" name="Text Box 29"/>
          <p:cNvSpPr txBox="1">
            <a:spLocks noChangeArrowheads="1"/>
          </p:cNvSpPr>
          <p:nvPr/>
        </p:nvSpPr>
        <p:spPr bwMode="auto">
          <a:xfrm>
            <a:off x="1828800" y="16764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/>
              <a:t>"Дорожные работы" </a:t>
            </a:r>
          </a:p>
        </p:txBody>
      </p:sp>
      <p:sp>
        <p:nvSpPr>
          <p:cNvPr id="60446" name="Text Box 30"/>
          <p:cNvSpPr txBox="1">
            <a:spLocks noChangeArrowheads="1"/>
          </p:cNvSpPr>
          <p:nvPr/>
        </p:nvSpPr>
        <p:spPr bwMode="auto">
          <a:xfrm>
            <a:off x="-228600" y="3124200"/>
            <a:ext cx="2209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/>
              <a:t>"Падение камней" </a:t>
            </a:r>
            <a:br>
              <a:rPr lang="ru-RU" sz="1000"/>
            </a:br>
            <a:r>
              <a:rPr lang="ru-RU" sz="1000"/>
              <a:t>Участок дороги, на котором возможны </a:t>
            </a:r>
            <a:br>
              <a:rPr lang="ru-RU" sz="1000"/>
            </a:br>
            <a:r>
              <a:rPr lang="ru-RU" sz="1000"/>
              <a:t>обвалы, оползни, падение камней. </a:t>
            </a:r>
          </a:p>
        </p:txBody>
      </p:sp>
      <p:sp>
        <p:nvSpPr>
          <p:cNvPr id="60447" name="Text Box 31"/>
          <p:cNvSpPr txBox="1">
            <a:spLocks noChangeArrowheads="1"/>
          </p:cNvSpPr>
          <p:nvPr/>
        </p:nvSpPr>
        <p:spPr bwMode="auto">
          <a:xfrm>
            <a:off x="1600200" y="3048000"/>
            <a:ext cx="2514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/>
              <a:t>"Прочие опасности" </a:t>
            </a:r>
            <a:br>
              <a:rPr lang="ru-RU" sz="1000"/>
            </a:br>
            <a:r>
              <a:rPr lang="ru-RU" sz="1000"/>
              <a:t>Участок дороги, на котором имеются опасности, </a:t>
            </a:r>
            <a:br>
              <a:rPr lang="ru-RU" sz="1000"/>
            </a:br>
            <a:r>
              <a:rPr lang="ru-RU" sz="1000"/>
              <a:t>не предусмотренные другими </a:t>
            </a:r>
            <a:br>
              <a:rPr lang="ru-RU" sz="1000"/>
            </a:br>
            <a:r>
              <a:rPr lang="ru-RU" sz="1000"/>
              <a:t>предупреждающими знаками. </a:t>
            </a:r>
          </a:p>
        </p:txBody>
      </p:sp>
      <p:sp>
        <p:nvSpPr>
          <p:cNvPr id="60448" name="Text Box 32"/>
          <p:cNvSpPr txBox="1">
            <a:spLocks noChangeArrowheads="1"/>
          </p:cNvSpPr>
          <p:nvPr/>
        </p:nvSpPr>
        <p:spPr bwMode="auto">
          <a:xfrm>
            <a:off x="-228600" y="5334000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/>
              <a:t>"Движение на велосипедах запрещено" </a:t>
            </a:r>
            <a:br>
              <a:rPr lang="ru-RU" sz="1000"/>
            </a:br>
            <a:r>
              <a:rPr lang="ru-RU" sz="1000"/>
              <a:t/>
            </a:r>
            <a:br>
              <a:rPr lang="ru-RU" sz="1000"/>
            </a:br>
            <a:endParaRPr lang="ru-RU" sz="1000"/>
          </a:p>
        </p:txBody>
      </p:sp>
      <p:sp>
        <p:nvSpPr>
          <p:cNvPr id="60449" name="Text Box 33"/>
          <p:cNvSpPr txBox="1">
            <a:spLocks noChangeArrowheads="1"/>
          </p:cNvSpPr>
          <p:nvPr/>
        </p:nvSpPr>
        <p:spPr bwMode="auto">
          <a:xfrm>
            <a:off x="1524000" y="5334000"/>
            <a:ext cx="2286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/>
              <a:t>"Движение пешеходов </a:t>
            </a:r>
          </a:p>
          <a:p>
            <a:pPr algn="ctr">
              <a:spcBef>
                <a:spcPct val="50000"/>
              </a:spcBef>
            </a:pPr>
            <a:r>
              <a:rPr lang="ru-RU" sz="1000"/>
              <a:t>запрещено" </a:t>
            </a:r>
          </a:p>
        </p:txBody>
      </p:sp>
      <p:sp>
        <p:nvSpPr>
          <p:cNvPr id="60450" name="Text Box 34"/>
          <p:cNvSpPr txBox="1">
            <a:spLocks noChangeArrowheads="1"/>
          </p:cNvSpPr>
          <p:nvPr/>
        </p:nvSpPr>
        <p:spPr bwMode="auto">
          <a:xfrm>
            <a:off x="1295400" y="5791200"/>
            <a:ext cx="2971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/>
              <a:t>"Опасность" </a:t>
            </a:r>
            <a:br>
              <a:rPr lang="ru-RU" sz="1000"/>
            </a:br>
            <a:r>
              <a:rPr lang="ru-RU" sz="1000"/>
              <a:t>Запрещается дальнейшее движение всех без </a:t>
            </a:r>
            <a:br>
              <a:rPr lang="ru-RU" sz="1000"/>
            </a:br>
            <a:r>
              <a:rPr lang="ru-RU" sz="1000"/>
              <a:t>исключения транспортных средств в связи с </a:t>
            </a:r>
            <a:br>
              <a:rPr lang="ru-RU" sz="1000"/>
            </a:br>
            <a:r>
              <a:rPr lang="ru-RU" sz="1000"/>
              <a:t>дорожно-транспортным происшествием, </a:t>
            </a:r>
            <a:br>
              <a:rPr lang="ru-RU" sz="1000"/>
            </a:br>
            <a:r>
              <a:rPr lang="ru-RU" sz="1000"/>
              <a:t>аварией, пожаром или другой опасностью. </a:t>
            </a:r>
          </a:p>
        </p:txBody>
      </p:sp>
      <p:pic>
        <p:nvPicPr>
          <p:cNvPr id="60451" name="сл.2-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505200" y="6553200"/>
            <a:ext cx="304800" cy="304800"/>
          </a:xfrm>
          <a:prstGeom prst="rect">
            <a:avLst/>
          </a:prstGeom>
          <a:noFill/>
        </p:spPr>
      </p:pic>
      <p:pic>
        <p:nvPicPr>
          <p:cNvPr id="60452" name="сл.2-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267200" y="6553200"/>
            <a:ext cx="304800" cy="304800"/>
          </a:xfrm>
          <a:prstGeom prst="rect">
            <a:avLst/>
          </a:prstGeom>
          <a:noFill/>
        </p:spPr>
      </p:pic>
      <p:pic>
        <p:nvPicPr>
          <p:cNvPr id="60453" name="сл.2-3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876800" y="6553200"/>
            <a:ext cx="304800" cy="304800"/>
          </a:xfrm>
          <a:prstGeom prst="rect">
            <a:avLst/>
          </a:prstGeom>
          <a:noFill/>
        </p:spPr>
      </p:pic>
      <p:pic>
        <p:nvPicPr>
          <p:cNvPr id="60454" name="сл.2-4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410200" y="6553200"/>
            <a:ext cx="304800" cy="304800"/>
          </a:xfrm>
          <a:prstGeom prst="rect">
            <a:avLst/>
          </a:prstGeom>
          <a:noFill/>
        </p:spPr>
      </p:pic>
      <p:pic>
        <p:nvPicPr>
          <p:cNvPr id="60455" name="сл2-5.wav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867400" y="6553200"/>
            <a:ext cx="304800" cy="304800"/>
          </a:xfrm>
          <a:prstGeom prst="rect">
            <a:avLst/>
          </a:prstGeom>
          <a:noFill/>
        </p:spPr>
      </p:pic>
      <p:pic>
        <p:nvPicPr>
          <p:cNvPr id="60456" name="сл2-6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324600" y="6553200"/>
            <a:ext cx="304800" cy="304800"/>
          </a:xfrm>
          <a:prstGeom prst="rect">
            <a:avLst/>
          </a:prstGeom>
          <a:noFill/>
        </p:spPr>
      </p:pic>
      <p:pic>
        <p:nvPicPr>
          <p:cNvPr id="60457" name="сл2-7.wav">
            <a:hlinkClick r:id="" action="ppaction://media"/>
          </p:cNvPr>
          <p:cNvPicPr>
            <a:picLocks noRot="1" noChangeAspect="1" noChangeArrowheads="1"/>
          </p:cNvPicPr>
          <p:nvPr>
            <a:audioFile r:link="rId7"/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705600" y="6553200"/>
            <a:ext cx="304800" cy="304800"/>
          </a:xfrm>
          <a:prstGeom prst="rect">
            <a:avLst/>
          </a:prstGeom>
          <a:noFill/>
        </p:spPr>
      </p:pic>
      <p:pic>
        <p:nvPicPr>
          <p:cNvPr id="60458" name="сл2-8.wav">
            <a:hlinkClick r:id="" action="ppaction://media"/>
          </p:cNvPr>
          <p:cNvPicPr>
            <a:picLocks noRot="1" noChangeAspect="1" noChangeArrowheads="1"/>
          </p:cNvPicPr>
          <p:nvPr>
            <a:audioFile r:link="rId8"/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866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501" fill="hold"/>
                                        <p:tgtEl>
                                          <p:spTgt spid="604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501" fill="hold"/>
                                        <p:tgtEl>
                                          <p:spTgt spid="604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251" fill="hold"/>
                                        <p:tgtEl>
                                          <p:spTgt spid="604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1001" fill="hold"/>
                                        <p:tgtEl>
                                          <p:spTgt spid="604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3502" fill="hold"/>
                                        <p:tgtEl>
                                          <p:spTgt spid="604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6001" fill="hold"/>
                                        <p:tgtEl>
                                          <p:spTgt spid="604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751" fill="hold"/>
                                        <p:tgtEl>
                                          <p:spTgt spid="604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6752" fill="hold"/>
                                        <p:tgtEl>
                                          <p:spTgt spid="604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51"/>
                </p:tgtEl>
              </p:cMediaNode>
            </p:audio>
            <p:audio>
              <p:cMediaNode showWhenStopped="0">
                <p:cTn id="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52"/>
                </p:tgtEl>
              </p:cMediaNode>
            </p:audio>
            <p:audio>
              <p:cMediaNode showWhenStopped="0">
                <p:cTn id="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53"/>
                </p:tgtEl>
              </p:cMediaNode>
            </p:audio>
            <p:audio>
              <p:cMediaNode showWhenStopped="0">
                <p:cTn id="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54"/>
                </p:tgtEl>
              </p:cMediaNode>
            </p:audio>
            <p:audio>
              <p:cMediaNode showWhenStopped="0"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55"/>
                </p:tgtEl>
              </p:cMediaNode>
            </p:audio>
            <p:audio>
              <p:cMediaNode showWhenStopped="0">
                <p:cTn id="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56"/>
                </p:tgtEl>
              </p:cMediaNode>
            </p:audio>
            <p:audio>
              <p:cMediaNode showWhenStopped="0">
                <p:cTn id="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57"/>
                </p:tgtEl>
              </p:cMediaNode>
            </p:audio>
            <p:audio>
              <p:cMediaNode showWhenStopped="0">
                <p:cTn id="1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58"/>
                </p:tgtEl>
              </p:cMediaNode>
            </p:audio>
          </p:childTnLst>
        </p:cTn>
      </p:par>
    </p:tnLst>
    <p:bldLst>
      <p:bldP spid="60428" grpId="0" animBg="1"/>
      <p:bldP spid="60431" grpId="0" animBg="1"/>
      <p:bldP spid="60433" grpId="0" animBg="1"/>
      <p:bldP spid="60435" grpId="0" animBg="1"/>
      <p:bldP spid="60438" grpId="0" animBg="1"/>
      <p:bldP spid="60440" grpId="0" animBg="1"/>
      <p:bldP spid="604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04800" y="381000"/>
            <a:ext cx="84582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>
                <a:solidFill>
                  <a:srgbClr val="FF3300"/>
                </a:solidFill>
              </a:rPr>
              <a:t>7. Стоя на осевой линии, помните: сзади может оказаться машина!</a:t>
            </a:r>
            <a:br>
              <a:rPr lang="ru-RU" sz="2000">
                <a:solidFill>
                  <a:srgbClr val="FF3300"/>
                </a:solidFill>
              </a:rPr>
            </a:br>
            <a:r>
              <a:rPr lang="ru-RU" sz="2000"/>
              <a:t>Дойдя до осевой линии и остановившись, пешеходы обычно следят только за машинами, двигающимися с правой стороны, и забывают об автомобилях проезжающих у них за спиной. Испугавшись, человек может сделать шаг назад - прямо под колеса машины. Если пришлось остановиться на середине дороги, надо быть предельно внимательным, не делать ни одного движения, не убедившись в безопасности.</a:t>
            </a:r>
          </a:p>
        </p:txBody>
      </p:sp>
      <p:pic>
        <p:nvPicPr>
          <p:cNvPr id="48134" name="Picture 6" descr="dety_06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200400"/>
            <a:ext cx="6477000" cy="3352800"/>
          </a:xfrm>
          <a:prstGeom prst="rect">
            <a:avLst/>
          </a:prstGeom>
          <a:noFill/>
        </p:spPr>
      </p:pic>
      <p:pic>
        <p:nvPicPr>
          <p:cNvPr id="48135" name="средняя школа 5,6,730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3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1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3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81000" y="457200"/>
            <a:ext cx="83851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FF3300"/>
                </a:solidFill>
              </a:rPr>
              <a:t>8. Арки и выезды из дворов – места скрытой опасности!</a:t>
            </a:r>
            <a:r>
              <a:rPr lang="ru-RU" sz="2000"/>
              <a:t/>
            </a:r>
            <a:br>
              <a:rPr lang="ru-RU" sz="2000"/>
            </a:br>
            <a:r>
              <a:rPr lang="ru-RU" sz="2000"/>
              <a:t>В крупных городах местом повышенной опасности </a:t>
            </a:r>
          </a:p>
          <a:p>
            <a:pPr algn="ctr" eaLnBrk="0" hangingPunct="0"/>
            <a:r>
              <a:rPr lang="ru-RU" sz="2000"/>
              <a:t>являются арки, через которые  из дворов на проезжую часть </a:t>
            </a:r>
          </a:p>
          <a:p>
            <a:pPr algn="ctr" eaLnBrk="0" hangingPunct="0"/>
            <a:r>
              <a:rPr lang="ru-RU" sz="2000"/>
              <a:t>выезжают машины. </a:t>
            </a:r>
          </a:p>
        </p:txBody>
      </p:sp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05000"/>
            <a:ext cx="5334000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61" name="средняя школа 5,6,7305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9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61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c2601"/>
          <p:cNvPicPr>
            <a:picLocks noChangeAspect="1" noChangeArrowheads="1"/>
          </p:cNvPicPr>
          <p:nvPr/>
        </p:nvPicPr>
        <p:blipFill>
          <a:blip r:embed="rId4" cstate="print"/>
          <a:srcRect b="90230"/>
          <a:stretch>
            <a:fillRect/>
          </a:stretch>
        </p:blipFill>
        <p:spPr bwMode="auto">
          <a:xfrm>
            <a:off x="1219200" y="-152400"/>
            <a:ext cx="6629400" cy="1295400"/>
          </a:xfrm>
          <a:prstGeom prst="rect">
            <a:avLst/>
          </a:prstGeom>
          <a:noFill/>
        </p:spPr>
      </p:pic>
      <p:pic>
        <p:nvPicPr>
          <p:cNvPr id="65541" name="Picture 5" descr="c2601"/>
          <p:cNvPicPr>
            <a:picLocks noChangeAspect="1" noChangeArrowheads="1"/>
          </p:cNvPicPr>
          <p:nvPr/>
        </p:nvPicPr>
        <p:blipFill>
          <a:blip r:embed="rId4" cstate="print"/>
          <a:srcRect l="6387" t="13026" r="5789" b="72726"/>
          <a:stretch>
            <a:fillRect/>
          </a:stretch>
        </p:blipFill>
        <p:spPr bwMode="auto">
          <a:xfrm>
            <a:off x="457200" y="2209800"/>
            <a:ext cx="8153400" cy="3786188"/>
          </a:xfrm>
          <a:prstGeom prst="rect">
            <a:avLst/>
          </a:prstGeom>
          <a:noFill/>
        </p:spPr>
      </p:pic>
      <p:pic>
        <p:nvPicPr>
          <p:cNvPr id="65544" name="Picture 8" descr="c2601"/>
          <p:cNvPicPr>
            <a:picLocks noChangeAspect="1" noChangeArrowheads="1"/>
          </p:cNvPicPr>
          <p:nvPr/>
        </p:nvPicPr>
        <p:blipFill>
          <a:blip r:embed="rId4" cstate="print"/>
          <a:srcRect l="6387" t="78154" r="5788" b="7735"/>
          <a:stretch>
            <a:fillRect/>
          </a:stretch>
        </p:blipFill>
        <p:spPr bwMode="auto">
          <a:xfrm>
            <a:off x="228600" y="2209800"/>
            <a:ext cx="8686800" cy="3800475"/>
          </a:xfrm>
          <a:prstGeom prst="rect">
            <a:avLst/>
          </a:prstGeom>
          <a:noFill/>
        </p:spPr>
      </p:pic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685800" y="1371600"/>
            <a:ext cx="777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Найди опасности, подстерегающие пешеходов:</a:t>
            </a:r>
          </a:p>
        </p:txBody>
      </p:sp>
      <p:pic>
        <p:nvPicPr>
          <p:cNvPr id="65542" name="Picture 6" descr="c2601"/>
          <p:cNvPicPr>
            <a:picLocks noChangeAspect="1" noChangeArrowheads="1"/>
          </p:cNvPicPr>
          <p:nvPr/>
        </p:nvPicPr>
        <p:blipFill>
          <a:blip r:embed="rId4" cstate="print"/>
          <a:srcRect l="6387" t="34735" r="5789" b="51154"/>
          <a:stretch>
            <a:fillRect/>
          </a:stretch>
        </p:blipFill>
        <p:spPr bwMode="auto">
          <a:xfrm>
            <a:off x="228600" y="2209800"/>
            <a:ext cx="8686800" cy="3810000"/>
          </a:xfrm>
          <a:prstGeom prst="rect">
            <a:avLst/>
          </a:prstGeom>
          <a:noFill/>
        </p:spPr>
      </p:pic>
      <p:pic>
        <p:nvPicPr>
          <p:cNvPr id="65543" name="Picture 7" descr="c2601"/>
          <p:cNvPicPr>
            <a:picLocks noChangeAspect="1" noChangeArrowheads="1"/>
          </p:cNvPicPr>
          <p:nvPr/>
        </p:nvPicPr>
        <p:blipFill>
          <a:blip r:embed="rId4" cstate="print"/>
          <a:srcRect l="6387" t="56445" r="5789" b="29443"/>
          <a:stretch>
            <a:fillRect/>
          </a:stretch>
        </p:blipFill>
        <p:spPr bwMode="auto">
          <a:xfrm>
            <a:off x="228600" y="2209800"/>
            <a:ext cx="8610600" cy="3810000"/>
          </a:xfrm>
          <a:prstGeom prst="rect">
            <a:avLst/>
          </a:prstGeom>
          <a:noFill/>
        </p:spPr>
      </p:pic>
      <p:pic>
        <p:nvPicPr>
          <p:cNvPr id="65546" name="средняя школа 5,6,7319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55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524000" y="1371600"/>
            <a:ext cx="59436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Попробуйте разобраться в дорожных ситуациях, предложенных на следующих слайдах, и дать советы пешеходам.</a:t>
            </a:r>
          </a:p>
        </p:txBody>
      </p:sp>
      <p:pic>
        <p:nvPicPr>
          <p:cNvPr id="66565" name="средняя школа 5,6,732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65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6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04" name="Group 12"/>
          <p:cNvGrpSpPr>
            <a:grpSpLocks noChangeAspect="1"/>
          </p:cNvGrpSpPr>
          <p:nvPr/>
        </p:nvGrpSpPr>
        <p:grpSpPr bwMode="auto">
          <a:xfrm>
            <a:off x="468313" y="468313"/>
            <a:ext cx="6553200" cy="3886200"/>
            <a:chOff x="2343" y="3133"/>
            <a:chExt cx="7200" cy="4320"/>
          </a:xfrm>
        </p:grpSpPr>
        <p:sp>
          <p:nvSpPr>
            <p:cNvPr id="33805" name="AutoShape 13"/>
            <p:cNvSpPr>
              <a:spLocks noChangeAspect="1" noChangeArrowheads="1"/>
            </p:cNvSpPr>
            <p:nvPr/>
          </p:nvSpPr>
          <p:spPr bwMode="auto">
            <a:xfrm>
              <a:off x="2343" y="3133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762000" y="153988"/>
            <a:ext cx="77962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chemeClr val="hlink"/>
                </a:solidFill>
              </a:rPr>
              <a:t>Ситуация 1.</a:t>
            </a:r>
          </a:p>
          <a:p>
            <a:pPr algn="ctr" eaLnBrk="0" hangingPunct="0"/>
            <a:r>
              <a:rPr lang="ru-RU" sz="2000" b="1"/>
              <a:t> Пассажир вышел из автобуса (или троллейбуса) на </a:t>
            </a:r>
          </a:p>
          <a:p>
            <a:pPr algn="ctr" eaLnBrk="0" hangingPunct="0"/>
            <a:r>
              <a:rPr lang="ru-RU" sz="2000" b="1"/>
              <a:t>посадочную площадку, расположенную на тротуаре</a:t>
            </a:r>
          </a:p>
          <a:p>
            <a:pPr algn="ctr" eaLnBrk="0" hangingPunct="0"/>
            <a:r>
              <a:rPr lang="ru-RU" sz="2000" b="1"/>
              <a:t> или обочине дороги. Неподалеку от остановки </a:t>
            </a:r>
          </a:p>
          <a:p>
            <a:pPr algn="ctr" eaLnBrk="0" hangingPunct="0"/>
            <a:r>
              <a:rPr lang="ru-RU" sz="2000" b="1"/>
              <a:t>имеется пешеходный переход. 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905000"/>
            <a:ext cx="7904163" cy="4276725"/>
          </a:xfrm>
          <a:prstGeom prst="rect">
            <a:avLst/>
          </a:prstGeom>
          <a:noFill/>
        </p:spPr>
      </p:pic>
      <p:grpSp>
        <p:nvGrpSpPr>
          <p:cNvPr id="33813" name="Group 21"/>
          <p:cNvGrpSpPr>
            <a:grpSpLocks/>
          </p:cNvGrpSpPr>
          <p:nvPr/>
        </p:nvGrpSpPr>
        <p:grpSpPr bwMode="auto">
          <a:xfrm>
            <a:off x="-1062038" y="3962400"/>
            <a:ext cx="2122488" cy="1039813"/>
            <a:chOff x="4697" y="8117"/>
            <a:chExt cx="4800" cy="2521"/>
          </a:xfrm>
        </p:grpSpPr>
        <p:sp>
          <p:nvSpPr>
            <p:cNvPr id="33814" name="Rectangle 22"/>
            <p:cNvSpPr>
              <a:spLocks noChangeArrowheads="1"/>
            </p:cNvSpPr>
            <p:nvPr/>
          </p:nvSpPr>
          <p:spPr bwMode="auto">
            <a:xfrm>
              <a:off x="4697" y="8117"/>
              <a:ext cx="4080" cy="198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5" name="AutoShape 23"/>
            <p:cNvSpPr>
              <a:spLocks noChangeArrowheads="1"/>
            </p:cNvSpPr>
            <p:nvPr/>
          </p:nvSpPr>
          <p:spPr bwMode="auto">
            <a:xfrm>
              <a:off x="8777" y="8117"/>
              <a:ext cx="720" cy="108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6" name="Rectangle 24"/>
            <p:cNvSpPr>
              <a:spLocks noChangeArrowheads="1"/>
            </p:cNvSpPr>
            <p:nvPr/>
          </p:nvSpPr>
          <p:spPr bwMode="auto">
            <a:xfrm>
              <a:off x="8777" y="9197"/>
              <a:ext cx="720" cy="9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7" name="Oval 25"/>
            <p:cNvSpPr>
              <a:spLocks noChangeArrowheads="1"/>
            </p:cNvSpPr>
            <p:nvPr/>
          </p:nvSpPr>
          <p:spPr bwMode="auto">
            <a:xfrm>
              <a:off x="5057" y="9737"/>
              <a:ext cx="720" cy="9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8" name="Oval 26"/>
            <p:cNvSpPr>
              <a:spLocks noChangeArrowheads="1"/>
            </p:cNvSpPr>
            <p:nvPr/>
          </p:nvSpPr>
          <p:spPr bwMode="auto">
            <a:xfrm>
              <a:off x="7817" y="9737"/>
              <a:ext cx="720" cy="90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9" name="Rectangle 27"/>
            <p:cNvSpPr>
              <a:spLocks noChangeArrowheads="1"/>
            </p:cNvSpPr>
            <p:nvPr/>
          </p:nvSpPr>
          <p:spPr bwMode="auto">
            <a:xfrm>
              <a:off x="4937" y="8297"/>
              <a:ext cx="480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0" name="Rectangle 28"/>
            <p:cNvSpPr>
              <a:spLocks noChangeArrowheads="1"/>
            </p:cNvSpPr>
            <p:nvPr/>
          </p:nvSpPr>
          <p:spPr bwMode="auto">
            <a:xfrm>
              <a:off x="553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1" name="Rectangle 29"/>
            <p:cNvSpPr>
              <a:spLocks noChangeArrowheads="1"/>
            </p:cNvSpPr>
            <p:nvPr/>
          </p:nvSpPr>
          <p:spPr bwMode="auto">
            <a:xfrm>
              <a:off x="805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2" name="Rectangle 30"/>
            <p:cNvSpPr>
              <a:spLocks noChangeArrowheads="1"/>
            </p:cNvSpPr>
            <p:nvPr/>
          </p:nvSpPr>
          <p:spPr bwMode="auto">
            <a:xfrm>
              <a:off x="6137" y="8837"/>
              <a:ext cx="360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3" name="Rectangle 31"/>
            <p:cNvSpPr>
              <a:spLocks noChangeArrowheads="1"/>
            </p:cNvSpPr>
            <p:nvPr/>
          </p:nvSpPr>
          <p:spPr bwMode="auto">
            <a:xfrm>
              <a:off x="7457" y="8837"/>
              <a:ext cx="362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4" name="Rectangle 32"/>
            <p:cNvSpPr>
              <a:spLocks noChangeArrowheads="1"/>
            </p:cNvSpPr>
            <p:nvPr/>
          </p:nvSpPr>
          <p:spPr bwMode="auto">
            <a:xfrm>
              <a:off x="673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806" name="Group 14"/>
          <p:cNvGrpSpPr>
            <a:grpSpLocks/>
          </p:cNvGrpSpPr>
          <p:nvPr/>
        </p:nvGrpSpPr>
        <p:grpSpPr bwMode="auto">
          <a:xfrm>
            <a:off x="3429000" y="4267200"/>
            <a:ext cx="685800" cy="723900"/>
            <a:chOff x="2657" y="7757"/>
            <a:chExt cx="2400" cy="4141"/>
          </a:xfrm>
        </p:grpSpPr>
        <p:sp>
          <p:nvSpPr>
            <p:cNvPr id="33807" name="AutoShape 15"/>
            <p:cNvSpPr>
              <a:spLocks noChangeArrowheads="1"/>
            </p:cNvSpPr>
            <p:nvPr/>
          </p:nvSpPr>
          <p:spPr bwMode="auto">
            <a:xfrm>
              <a:off x="3137" y="7757"/>
              <a:ext cx="1440" cy="1260"/>
            </a:xfrm>
            <a:prstGeom prst="smileyFace">
              <a:avLst>
                <a:gd name="adj" fmla="val 4653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8" name="AutoShape 16"/>
            <p:cNvSpPr>
              <a:spLocks noChangeArrowheads="1"/>
            </p:cNvSpPr>
            <p:nvPr/>
          </p:nvSpPr>
          <p:spPr bwMode="auto">
            <a:xfrm>
              <a:off x="3617" y="9197"/>
              <a:ext cx="600" cy="1439"/>
            </a:xfrm>
            <a:prstGeom prst="roundRect">
              <a:avLst>
                <a:gd name="adj" fmla="val 16667"/>
              </a:avLst>
            </a:prstGeom>
            <a:solidFill>
              <a:srgbClr val="969696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9" name="Line 17"/>
            <p:cNvSpPr>
              <a:spLocks noChangeShapeType="1"/>
            </p:cNvSpPr>
            <p:nvPr/>
          </p:nvSpPr>
          <p:spPr bwMode="auto">
            <a:xfrm flipH="1">
              <a:off x="2657" y="9377"/>
              <a:ext cx="959" cy="36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0" name="Line 18"/>
            <p:cNvSpPr>
              <a:spLocks noChangeShapeType="1"/>
            </p:cNvSpPr>
            <p:nvPr/>
          </p:nvSpPr>
          <p:spPr bwMode="auto">
            <a:xfrm flipH="1" flipV="1">
              <a:off x="4097" y="9377"/>
              <a:ext cx="960" cy="36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1" name="Line 19"/>
            <p:cNvSpPr>
              <a:spLocks noChangeShapeType="1"/>
            </p:cNvSpPr>
            <p:nvPr/>
          </p:nvSpPr>
          <p:spPr bwMode="auto">
            <a:xfrm flipH="1">
              <a:off x="3377" y="10637"/>
              <a:ext cx="360" cy="126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2" name="Line 20"/>
            <p:cNvSpPr>
              <a:spLocks noChangeShapeType="1"/>
            </p:cNvSpPr>
            <p:nvPr/>
          </p:nvSpPr>
          <p:spPr bwMode="auto">
            <a:xfrm>
              <a:off x="4097" y="10637"/>
              <a:ext cx="237" cy="126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3826" name="Picture 34" descr="clip00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5029200"/>
            <a:ext cx="304800" cy="409575"/>
          </a:xfrm>
          <a:prstGeom prst="rect">
            <a:avLst/>
          </a:prstGeom>
          <a:noFill/>
        </p:spPr>
      </p:pic>
      <p:pic>
        <p:nvPicPr>
          <p:cNvPr id="33828" name="Picture 36" descr="clip00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5029200"/>
            <a:ext cx="381000" cy="381000"/>
          </a:xfrm>
          <a:prstGeom prst="rect">
            <a:avLst/>
          </a:prstGeom>
          <a:noFill/>
        </p:spPr>
      </p:pic>
      <p:pic>
        <p:nvPicPr>
          <p:cNvPr id="33829" name="Picture 37" descr="clip00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2590800"/>
            <a:ext cx="381000" cy="381000"/>
          </a:xfrm>
          <a:prstGeom prst="rect">
            <a:avLst/>
          </a:prstGeom>
          <a:noFill/>
        </p:spPr>
      </p:pic>
      <p:sp>
        <p:nvSpPr>
          <p:cNvPr id="33830" name="Text Box 38"/>
          <p:cNvSpPr txBox="1">
            <a:spLocks noChangeArrowheads="1"/>
          </p:cNvSpPr>
          <p:nvPr/>
        </p:nvSpPr>
        <p:spPr bwMode="auto">
          <a:xfrm>
            <a:off x="2667000" y="2667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Что делать?</a:t>
            </a:r>
          </a:p>
        </p:txBody>
      </p:sp>
      <p:grpSp>
        <p:nvGrpSpPr>
          <p:cNvPr id="33833" name="Group 41"/>
          <p:cNvGrpSpPr>
            <a:grpSpLocks/>
          </p:cNvGrpSpPr>
          <p:nvPr/>
        </p:nvGrpSpPr>
        <p:grpSpPr bwMode="auto">
          <a:xfrm>
            <a:off x="3352800" y="1676400"/>
            <a:ext cx="914400" cy="887413"/>
            <a:chOff x="1697" y="3254"/>
            <a:chExt cx="1440" cy="1983"/>
          </a:xfrm>
        </p:grpSpPr>
        <p:sp>
          <p:nvSpPr>
            <p:cNvPr id="33834" name="Rectangle 42"/>
            <p:cNvSpPr>
              <a:spLocks noChangeArrowheads="1"/>
            </p:cNvSpPr>
            <p:nvPr/>
          </p:nvSpPr>
          <p:spPr bwMode="auto">
            <a:xfrm>
              <a:off x="1697" y="4337"/>
              <a:ext cx="1440" cy="9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35" name="AutoShape 43"/>
            <p:cNvSpPr>
              <a:spLocks noChangeArrowheads="1"/>
            </p:cNvSpPr>
            <p:nvPr/>
          </p:nvSpPr>
          <p:spPr bwMode="auto">
            <a:xfrm>
              <a:off x="1697" y="3254"/>
              <a:ext cx="1440" cy="108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36" name="Rectangle 44"/>
            <p:cNvSpPr>
              <a:spLocks noChangeArrowheads="1"/>
            </p:cNvSpPr>
            <p:nvPr/>
          </p:nvSpPr>
          <p:spPr bwMode="auto">
            <a:xfrm>
              <a:off x="2057" y="4517"/>
              <a:ext cx="6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3837" name="средняя школа 5,6,7290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8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23699E-6 L 0.44167 0.00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4.04624E-6 L -0.00417 0.1137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44167 0.00208 L 1.11667 0.0020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3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417 0.11376 L 0.18541 0.11376 C 0.27014 0.11376 0.375 -0.00948 0.375 -0.1096 L 0.375 -0.33295 " pathEditMode="relative" rAng="0" ptsTypes="FfFF">
                                      <p:cBhvr>
                                        <p:cTn id="28" dur="3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-2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37"/>
                </p:tgtEl>
              </p:cMediaNode>
            </p:audio>
          </p:childTnLst>
        </p:cTn>
      </p:par>
    </p:tnLst>
    <p:bldLst>
      <p:bldP spid="338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762000" y="611188"/>
            <a:ext cx="77962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chemeClr val="hlink"/>
                </a:solidFill>
              </a:rPr>
              <a:t>Ситуация 1.</a:t>
            </a:r>
          </a:p>
          <a:p>
            <a:pPr algn="ctr" eaLnBrk="0" hangingPunct="0"/>
            <a:r>
              <a:rPr lang="ru-RU" sz="2000" b="1"/>
              <a:t> А если  пешеходный переход расположен до остановки? 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447800"/>
            <a:ext cx="8229600" cy="5105400"/>
          </a:xfrm>
          <a:prstGeom prst="rect">
            <a:avLst/>
          </a:prstGeom>
          <a:noFill/>
        </p:spPr>
      </p:pic>
      <p:grpSp>
        <p:nvGrpSpPr>
          <p:cNvPr id="35846" name="Group 6"/>
          <p:cNvGrpSpPr>
            <a:grpSpLocks/>
          </p:cNvGrpSpPr>
          <p:nvPr/>
        </p:nvGrpSpPr>
        <p:grpSpPr bwMode="auto">
          <a:xfrm>
            <a:off x="-1676400" y="4114800"/>
            <a:ext cx="2122488" cy="1039813"/>
            <a:chOff x="4697" y="8117"/>
            <a:chExt cx="4800" cy="2521"/>
          </a:xfrm>
        </p:grpSpPr>
        <p:sp>
          <p:nvSpPr>
            <p:cNvPr id="35847" name="Rectangle 7"/>
            <p:cNvSpPr>
              <a:spLocks noChangeArrowheads="1"/>
            </p:cNvSpPr>
            <p:nvPr/>
          </p:nvSpPr>
          <p:spPr bwMode="auto">
            <a:xfrm>
              <a:off x="4697" y="8117"/>
              <a:ext cx="4080" cy="198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48" name="AutoShape 8"/>
            <p:cNvSpPr>
              <a:spLocks noChangeArrowheads="1"/>
            </p:cNvSpPr>
            <p:nvPr/>
          </p:nvSpPr>
          <p:spPr bwMode="auto">
            <a:xfrm>
              <a:off x="8777" y="8117"/>
              <a:ext cx="720" cy="108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8777" y="9197"/>
              <a:ext cx="720" cy="9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0" name="Oval 10"/>
            <p:cNvSpPr>
              <a:spLocks noChangeArrowheads="1"/>
            </p:cNvSpPr>
            <p:nvPr/>
          </p:nvSpPr>
          <p:spPr bwMode="auto">
            <a:xfrm>
              <a:off x="5057" y="9737"/>
              <a:ext cx="720" cy="9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1" name="Oval 11"/>
            <p:cNvSpPr>
              <a:spLocks noChangeArrowheads="1"/>
            </p:cNvSpPr>
            <p:nvPr/>
          </p:nvSpPr>
          <p:spPr bwMode="auto">
            <a:xfrm>
              <a:off x="7817" y="9737"/>
              <a:ext cx="720" cy="90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2" name="Rectangle 12"/>
            <p:cNvSpPr>
              <a:spLocks noChangeArrowheads="1"/>
            </p:cNvSpPr>
            <p:nvPr/>
          </p:nvSpPr>
          <p:spPr bwMode="auto">
            <a:xfrm>
              <a:off x="4937" y="8297"/>
              <a:ext cx="480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3" name="Rectangle 13"/>
            <p:cNvSpPr>
              <a:spLocks noChangeArrowheads="1"/>
            </p:cNvSpPr>
            <p:nvPr/>
          </p:nvSpPr>
          <p:spPr bwMode="auto">
            <a:xfrm>
              <a:off x="553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4" name="Rectangle 14"/>
            <p:cNvSpPr>
              <a:spLocks noChangeArrowheads="1"/>
            </p:cNvSpPr>
            <p:nvPr/>
          </p:nvSpPr>
          <p:spPr bwMode="auto">
            <a:xfrm>
              <a:off x="805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5" name="Rectangle 15"/>
            <p:cNvSpPr>
              <a:spLocks noChangeArrowheads="1"/>
            </p:cNvSpPr>
            <p:nvPr/>
          </p:nvSpPr>
          <p:spPr bwMode="auto">
            <a:xfrm>
              <a:off x="6137" y="8837"/>
              <a:ext cx="360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6" name="Rectangle 16"/>
            <p:cNvSpPr>
              <a:spLocks noChangeArrowheads="1"/>
            </p:cNvSpPr>
            <p:nvPr/>
          </p:nvSpPr>
          <p:spPr bwMode="auto">
            <a:xfrm>
              <a:off x="7457" y="8837"/>
              <a:ext cx="362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7" name="Rectangle 17"/>
            <p:cNvSpPr>
              <a:spLocks noChangeArrowheads="1"/>
            </p:cNvSpPr>
            <p:nvPr/>
          </p:nvSpPr>
          <p:spPr bwMode="auto">
            <a:xfrm>
              <a:off x="673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5858" name="Picture 18" descr="clip00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5181600"/>
            <a:ext cx="304800" cy="409575"/>
          </a:xfrm>
          <a:prstGeom prst="rect">
            <a:avLst/>
          </a:prstGeom>
          <a:noFill/>
        </p:spPr>
      </p:pic>
      <p:pic>
        <p:nvPicPr>
          <p:cNvPr id="35859" name="Picture 19" descr="clip00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5486400"/>
            <a:ext cx="381000" cy="381000"/>
          </a:xfrm>
          <a:prstGeom prst="rect">
            <a:avLst/>
          </a:prstGeom>
          <a:noFill/>
        </p:spPr>
      </p:pic>
      <p:pic>
        <p:nvPicPr>
          <p:cNvPr id="35860" name="Picture 20" descr="clip00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2286000"/>
            <a:ext cx="381000" cy="381000"/>
          </a:xfrm>
          <a:prstGeom prst="rect">
            <a:avLst/>
          </a:prstGeom>
          <a:noFill/>
        </p:spPr>
      </p:pic>
      <p:grpSp>
        <p:nvGrpSpPr>
          <p:cNvPr id="35861" name="Group 21"/>
          <p:cNvGrpSpPr>
            <a:grpSpLocks/>
          </p:cNvGrpSpPr>
          <p:nvPr/>
        </p:nvGrpSpPr>
        <p:grpSpPr bwMode="auto">
          <a:xfrm>
            <a:off x="7010400" y="1600200"/>
            <a:ext cx="914400" cy="887413"/>
            <a:chOff x="1697" y="3254"/>
            <a:chExt cx="1440" cy="1983"/>
          </a:xfrm>
        </p:grpSpPr>
        <p:sp>
          <p:nvSpPr>
            <p:cNvPr id="35862" name="Rectangle 22"/>
            <p:cNvSpPr>
              <a:spLocks noChangeArrowheads="1"/>
            </p:cNvSpPr>
            <p:nvPr/>
          </p:nvSpPr>
          <p:spPr bwMode="auto">
            <a:xfrm>
              <a:off x="1697" y="4337"/>
              <a:ext cx="1440" cy="9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3" name="AutoShape 23"/>
            <p:cNvSpPr>
              <a:spLocks noChangeArrowheads="1"/>
            </p:cNvSpPr>
            <p:nvPr/>
          </p:nvSpPr>
          <p:spPr bwMode="auto">
            <a:xfrm>
              <a:off x="1697" y="3254"/>
              <a:ext cx="1440" cy="108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4" name="Rectangle 24"/>
            <p:cNvSpPr>
              <a:spLocks noChangeArrowheads="1"/>
            </p:cNvSpPr>
            <p:nvPr/>
          </p:nvSpPr>
          <p:spPr bwMode="auto">
            <a:xfrm>
              <a:off x="2057" y="4517"/>
              <a:ext cx="6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5865" name="Group 25"/>
          <p:cNvGrpSpPr>
            <a:grpSpLocks/>
          </p:cNvGrpSpPr>
          <p:nvPr/>
        </p:nvGrpSpPr>
        <p:grpSpPr bwMode="auto">
          <a:xfrm>
            <a:off x="4114800" y="4953000"/>
            <a:ext cx="685800" cy="723900"/>
            <a:chOff x="2657" y="7757"/>
            <a:chExt cx="2400" cy="4141"/>
          </a:xfrm>
        </p:grpSpPr>
        <p:sp>
          <p:nvSpPr>
            <p:cNvPr id="35866" name="AutoShape 26"/>
            <p:cNvSpPr>
              <a:spLocks noChangeArrowheads="1"/>
            </p:cNvSpPr>
            <p:nvPr/>
          </p:nvSpPr>
          <p:spPr bwMode="auto">
            <a:xfrm>
              <a:off x="3137" y="7757"/>
              <a:ext cx="1440" cy="1260"/>
            </a:xfrm>
            <a:prstGeom prst="smileyFace">
              <a:avLst>
                <a:gd name="adj" fmla="val 4653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7" name="AutoShape 27"/>
            <p:cNvSpPr>
              <a:spLocks noChangeArrowheads="1"/>
            </p:cNvSpPr>
            <p:nvPr/>
          </p:nvSpPr>
          <p:spPr bwMode="auto">
            <a:xfrm>
              <a:off x="3617" y="9197"/>
              <a:ext cx="600" cy="1439"/>
            </a:xfrm>
            <a:prstGeom prst="roundRect">
              <a:avLst>
                <a:gd name="adj" fmla="val 16667"/>
              </a:avLst>
            </a:prstGeom>
            <a:solidFill>
              <a:srgbClr val="969696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8" name="Line 28"/>
            <p:cNvSpPr>
              <a:spLocks noChangeShapeType="1"/>
            </p:cNvSpPr>
            <p:nvPr/>
          </p:nvSpPr>
          <p:spPr bwMode="auto">
            <a:xfrm flipH="1">
              <a:off x="2657" y="9377"/>
              <a:ext cx="959" cy="36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9" name="Line 29"/>
            <p:cNvSpPr>
              <a:spLocks noChangeShapeType="1"/>
            </p:cNvSpPr>
            <p:nvPr/>
          </p:nvSpPr>
          <p:spPr bwMode="auto">
            <a:xfrm flipH="1" flipV="1">
              <a:off x="4097" y="9377"/>
              <a:ext cx="960" cy="36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0" name="Line 30"/>
            <p:cNvSpPr>
              <a:spLocks noChangeShapeType="1"/>
            </p:cNvSpPr>
            <p:nvPr/>
          </p:nvSpPr>
          <p:spPr bwMode="auto">
            <a:xfrm flipH="1">
              <a:off x="3377" y="10637"/>
              <a:ext cx="360" cy="126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1" name="Line 31"/>
            <p:cNvSpPr>
              <a:spLocks noChangeShapeType="1"/>
            </p:cNvSpPr>
            <p:nvPr/>
          </p:nvSpPr>
          <p:spPr bwMode="auto">
            <a:xfrm>
              <a:off x="4097" y="10637"/>
              <a:ext cx="237" cy="126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5872" name="средняя школа 5,6,729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8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2948E-6 L 0.50052 0.00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50052 0.00208 L 1.11667 0.0020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4.04624E-6 L -0.00417 0.1137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11376 C -0.1085 0.1126 -0.13871 0.11792 -0.21198 0.10729 C -0.22535 0.05411 -0.20885 -0.00462 -0.21684 -0.05965 C -0.21632 -0.10543 -0.21562 -0.15121 -0.21528 -0.19699 C -0.21337 -0.4104 -0.26666 -0.42959 -0.18021 -0.44855 C -0.09861 -0.44763 -0.02691 -0.44763 0.05139 -0.44231 C 0.07448 -0.43722 0.09809 -0.4393 0.12136 -0.43584 C 0.15278 -0.42543 0.22049 -0.42959 0.2467 -0.42959 L 0.26094 -0.42543 " pathEditMode="relative" ptsTypes="fffffffAA">
                                      <p:cBhvr>
                                        <p:cTn id="24" dur="50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7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85800" y="381000"/>
            <a:ext cx="77724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8000"/>
                </a:solidFill>
              </a:rPr>
              <a:t>Ситуация 2.</a:t>
            </a:r>
          </a:p>
          <a:p>
            <a:pPr algn="ctr">
              <a:spcBef>
                <a:spcPct val="50000"/>
              </a:spcBef>
            </a:pPr>
            <a:r>
              <a:rPr lang="ru-RU" sz="2000" b="1"/>
              <a:t> Пассажир вышел на обочину или тротуар, ему надо перейти на другую сторону дороги, но поблизости нет пешеходного перехода </a:t>
            </a:r>
          </a:p>
        </p:txBody>
      </p: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1219200" y="2971800"/>
            <a:ext cx="6430963" cy="2743200"/>
            <a:chOff x="1169" y="252"/>
            <a:chExt cx="10128" cy="4320"/>
          </a:xfrm>
        </p:grpSpPr>
        <p:grpSp>
          <p:nvGrpSpPr>
            <p:cNvPr id="36870" name="Group 6"/>
            <p:cNvGrpSpPr>
              <a:grpSpLocks/>
            </p:cNvGrpSpPr>
            <p:nvPr/>
          </p:nvGrpSpPr>
          <p:grpSpPr bwMode="auto">
            <a:xfrm>
              <a:off x="1169" y="252"/>
              <a:ext cx="10128" cy="4320"/>
              <a:chOff x="1169" y="252"/>
              <a:chExt cx="10128" cy="4320"/>
            </a:xfrm>
          </p:grpSpPr>
          <p:sp>
            <p:nvSpPr>
              <p:cNvPr id="36871" name="Rectangle 7"/>
              <p:cNvSpPr>
                <a:spLocks noChangeArrowheads="1"/>
              </p:cNvSpPr>
              <p:nvPr/>
            </p:nvSpPr>
            <p:spPr bwMode="auto">
              <a:xfrm>
                <a:off x="1217" y="252"/>
                <a:ext cx="10080" cy="4320"/>
              </a:xfrm>
              <a:prstGeom prst="rect">
                <a:avLst/>
              </a:prstGeom>
              <a:solidFill>
                <a:srgbClr val="00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2" name="Rectangle 8"/>
              <p:cNvSpPr>
                <a:spLocks noChangeArrowheads="1"/>
              </p:cNvSpPr>
              <p:nvPr/>
            </p:nvSpPr>
            <p:spPr bwMode="auto">
              <a:xfrm>
                <a:off x="1217" y="1512"/>
                <a:ext cx="10080" cy="1800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3" name="Rectangle 9"/>
              <p:cNvSpPr>
                <a:spLocks noChangeArrowheads="1"/>
              </p:cNvSpPr>
              <p:nvPr/>
            </p:nvSpPr>
            <p:spPr bwMode="auto">
              <a:xfrm>
                <a:off x="1169" y="2357"/>
                <a:ext cx="10080" cy="1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6874" name="Rectangle 10"/>
            <p:cNvSpPr>
              <a:spLocks noChangeArrowheads="1"/>
            </p:cNvSpPr>
            <p:nvPr/>
          </p:nvSpPr>
          <p:spPr bwMode="auto">
            <a:xfrm>
              <a:off x="2126" y="2000"/>
              <a:ext cx="480" cy="72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5" name="Rectangle 11"/>
            <p:cNvSpPr>
              <a:spLocks noChangeArrowheads="1"/>
            </p:cNvSpPr>
            <p:nvPr/>
          </p:nvSpPr>
          <p:spPr bwMode="auto">
            <a:xfrm>
              <a:off x="3449" y="1997"/>
              <a:ext cx="480" cy="72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6" name="Rectangle 12"/>
            <p:cNvSpPr>
              <a:spLocks noChangeArrowheads="1"/>
            </p:cNvSpPr>
            <p:nvPr/>
          </p:nvSpPr>
          <p:spPr bwMode="auto">
            <a:xfrm>
              <a:off x="4649" y="1817"/>
              <a:ext cx="480" cy="809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7" name="Rectangle 13"/>
            <p:cNvSpPr>
              <a:spLocks noChangeArrowheads="1"/>
            </p:cNvSpPr>
            <p:nvPr/>
          </p:nvSpPr>
          <p:spPr bwMode="auto">
            <a:xfrm>
              <a:off x="5969" y="1997"/>
              <a:ext cx="480" cy="72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8" name="Rectangle 14"/>
            <p:cNvSpPr>
              <a:spLocks noChangeArrowheads="1"/>
            </p:cNvSpPr>
            <p:nvPr/>
          </p:nvSpPr>
          <p:spPr bwMode="auto">
            <a:xfrm>
              <a:off x="7289" y="1997"/>
              <a:ext cx="480" cy="72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9" name="Rectangle 15"/>
            <p:cNvSpPr>
              <a:spLocks noChangeArrowheads="1"/>
            </p:cNvSpPr>
            <p:nvPr/>
          </p:nvSpPr>
          <p:spPr bwMode="auto">
            <a:xfrm>
              <a:off x="8489" y="1997"/>
              <a:ext cx="480" cy="72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0" name="Rectangle 16"/>
            <p:cNvSpPr>
              <a:spLocks noChangeArrowheads="1"/>
            </p:cNvSpPr>
            <p:nvPr/>
          </p:nvSpPr>
          <p:spPr bwMode="auto">
            <a:xfrm>
              <a:off x="9809" y="1997"/>
              <a:ext cx="480" cy="72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6888" name="Group 24"/>
          <p:cNvGrpSpPr>
            <a:grpSpLocks/>
          </p:cNvGrpSpPr>
          <p:nvPr/>
        </p:nvGrpSpPr>
        <p:grpSpPr bwMode="auto">
          <a:xfrm>
            <a:off x="4038600" y="4876800"/>
            <a:ext cx="323850" cy="617538"/>
            <a:chOff x="9929" y="5777"/>
            <a:chExt cx="840" cy="2340"/>
          </a:xfrm>
        </p:grpSpPr>
        <p:sp>
          <p:nvSpPr>
            <p:cNvPr id="36889" name="Rectangle 25"/>
            <p:cNvSpPr>
              <a:spLocks noChangeArrowheads="1"/>
            </p:cNvSpPr>
            <p:nvPr/>
          </p:nvSpPr>
          <p:spPr bwMode="auto">
            <a:xfrm>
              <a:off x="9929" y="5777"/>
              <a:ext cx="840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0" name="Line 26"/>
            <p:cNvSpPr>
              <a:spLocks noChangeShapeType="1"/>
            </p:cNvSpPr>
            <p:nvPr/>
          </p:nvSpPr>
          <p:spPr bwMode="auto">
            <a:xfrm>
              <a:off x="10289" y="7037"/>
              <a:ext cx="0" cy="108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6891" name="Picture 27" descr="clip00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800600"/>
            <a:ext cx="304800" cy="409575"/>
          </a:xfrm>
          <a:prstGeom prst="rect">
            <a:avLst/>
          </a:prstGeom>
          <a:noFill/>
        </p:spPr>
      </p:pic>
      <p:grpSp>
        <p:nvGrpSpPr>
          <p:cNvPr id="36892" name="Group 28"/>
          <p:cNvGrpSpPr>
            <a:grpSpLocks/>
          </p:cNvGrpSpPr>
          <p:nvPr/>
        </p:nvGrpSpPr>
        <p:grpSpPr bwMode="auto">
          <a:xfrm>
            <a:off x="-1062038" y="3962400"/>
            <a:ext cx="2122488" cy="1039813"/>
            <a:chOff x="4697" y="8117"/>
            <a:chExt cx="4800" cy="2521"/>
          </a:xfrm>
        </p:grpSpPr>
        <p:sp>
          <p:nvSpPr>
            <p:cNvPr id="36893" name="Rectangle 29"/>
            <p:cNvSpPr>
              <a:spLocks noChangeArrowheads="1"/>
            </p:cNvSpPr>
            <p:nvPr/>
          </p:nvSpPr>
          <p:spPr bwMode="auto">
            <a:xfrm>
              <a:off x="4697" y="8117"/>
              <a:ext cx="4080" cy="198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4" name="AutoShape 30"/>
            <p:cNvSpPr>
              <a:spLocks noChangeArrowheads="1"/>
            </p:cNvSpPr>
            <p:nvPr/>
          </p:nvSpPr>
          <p:spPr bwMode="auto">
            <a:xfrm>
              <a:off x="8777" y="8117"/>
              <a:ext cx="720" cy="108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5" name="Rectangle 31"/>
            <p:cNvSpPr>
              <a:spLocks noChangeArrowheads="1"/>
            </p:cNvSpPr>
            <p:nvPr/>
          </p:nvSpPr>
          <p:spPr bwMode="auto">
            <a:xfrm>
              <a:off x="8777" y="9197"/>
              <a:ext cx="720" cy="9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6" name="Oval 32"/>
            <p:cNvSpPr>
              <a:spLocks noChangeArrowheads="1"/>
            </p:cNvSpPr>
            <p:nvPr/>
          </p:nvSpPr>
          <p:spPr bwMode="auto">
            <a:xfrm>
              <a:off x="5057" y="9737"/>
              <a:ext cx="720" cy="9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7" name="Oval 33"/>
            <p:cNvSpPr>
              <a:spLocks noChangeArrowheads="1"/>
            </p:cNvSpPr>
            <p:nvPr/>
          </p:nvSpPr>
          <p:spPr bwMode="auto">
            <a:xfrm>
              <a:off x="7817" y="9737"/>
              <a:ext cx="720" cy="90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8" name="Rectangle 34"/>
            <p:cNvSpPr>
              <a:spLocks noChangeArrowheads="1"/>
            </p:cNvSpPr>
            <p:nvPr/>
          </p:nvSpPr>
          <p:spPr bwMode="auto">
            <a:xfrm>
              <a:off x="4937" y="8297"/>
              <a:ext cx="480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99" name="Rectangle 35"/>
            <p:cNvSpPr>
              <a:spLocks noChangeArrowheads="1"/>
            </p:cNvSpPr>
            <p:nvPr/>
          </p:nvSpPr>
          <p:spPr bwMode="auto">
            <a:xfrm>
              <a:off x="553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900" name="Rectangle 36"/>
            <p:cNvSpPr>
              <a:spLocks noChangeArrowheads="1"/>
            </p:cNvSpPr>
            <p:nvPr/>
          </p:nvSpPr>
          <p:spPr bwMode="auto">
            <a:xfrm>
              <a:off x="805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901" name="Rectangle 37"/>
            <p:cNvSpPr>
              <a:spLocks noChangeArrowheads="1"/>
            </p:cNvSpPr>
            <p:nvPr/>
          </p:nvSpPr>
          <p:spPr bwMode="auto">
            <a:xfrm>
              <a:off x="6137" y="8837"/>
              <a:ext cx="360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902" name="Rectangle 38"/>
            <p:cNvSpPr>
              <a:spLocks noChangeArrowheads="1"/>
            </p:cNvSpPr>
            <p:nvPr/>
          </p:nvSpPr>
          <p:spPr bwMode="auto">
            <a:xfrm>
              <a:off x="7457" y="8837"/>
              <a:ext cx="362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903" name="Rectangle 39"/>
            <p:cNvSpPr>
              <a:spLocks noChangeArrowheads="1"/>
            </p:cNvSpPr>
            <p:nvPr/>
          </p:nvSpPr>
          <p:spPr bwMode="auto">
            <a:xfrm>
              <a:off x="673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6881" name="Group 17"/>
          <p:cNvGrpSpPr>
            <a:grpSpLocks/>
          </p:cNvGrpSpPr>
          <p:nvPr/>
        </p:nvGrpSpPr>
        <p:grpSpPr bwMode="auto">
          <a:xfrm>
            <a:off x="3429000" y="4572000"/>
            <a:ext cx="750888" cy="728663"/>
            <a:chOff x="2657" y="7757"/>
            <a:chExt cx="2400" cy="4141"/>
          </a:xfrm>
        </p:grpSpPr>
        <p:sp>
          <p:nvSpPr>
            <p:cNvPr id="36882" name="AutoShape 18"/>
            <p:cNvSpPr>
              <a:spLocks noChangeArrowheads="1"/>
            </p:cNvSpPr>
            <p:nvPr/>
          </p:nvSpPr>
          <p:spPr bwMode="auto">
            <a:xfrm>
              <a:off x="3137" y="7757"/>
              <a:ext cx="1440" cy="1260"/>
            </a:xfrm>
            <a:prstGeom prst="smileyFace">
              <a:avLst>
                <a:gd name="adj" fmla="val 4653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3" name="AutoShape 19"/>
            <p:cNvSpPr>
              <a:spLocks noChangeArrowheads="1"/>
            </p:cNvSpPr>
            <p:nvPr/>
          </p:nvSpPr>
          <p:spPr bwMode="auto">
            <a:xfrm>
              <a:off x="3617" y="9197"/>
              <a:ext cx="600" cy="1439"/>
            </a:xfrm>
            <a:prstGeom prst="roundRect">
              <a:avLst>
                <a:gd name="adj" fmla="val 16667"/>
              </a:avLst>
            </a:prstGeom>
            <a:solidFill>
              <a:srgbClr val="969696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4" name="Line 20"/>
            <p:cNvSpPr>
              <a:spLocks noChangeShapeType="1"/>
            </p:cNvSpPr>
            <p:nvPr/>
          </p:nvSpPr>
          <p:spPr bwMode="auto">
            <a:xfrm flipH="1">
              <a:off x="2657" y="9377"/>
              <a:ext cx="959" cy="36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5" name="Line 21"/>
            <p:cNvSpPr>
              <a:spLocks noChangeShapeType="1"/>
            </p:cNvSpPr>
            <p:nvPr/>
          </p:nvSpPr>
          <p:spPr bwMode="auto">
            <a:xfrm flipH="1" flipV="1">
              <a:off x="4097" y="9377"/>
              <a:ext cx="960" cy="36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6" name="Line 22"/>
            <p:cNvSpPr>
              <a:spLocks noChangeShapeType="1"/>
            </p:cNvSpPr>
            <p:nvPr/>
          </p:nvSpPr>
          <p:spPr bwMode="auto">
            <a:xfrm flipH="1">
              <a:off x="3377" y="10637"/>
              <a:ext cx="360" cy="126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7" name="Line 23"/>
            <p:cNvSpPr>
              <a:spLocks noChangeShapeType="1"/>
            </p:cNvSpPr>
            <p:nvPr/>
          </p:nvSpPr>
          <p:spPr bwMode="auto">
            <a:xfrm>
              <a:off x="4097" y="10637"/>
              <a:ext cx="237" cy="126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904" name="Text Box 40"/>
          <p:cNvSpPr txBox="1">
            <a:spLocks noChangeArrowheads="1"/>
          </p:cNvSpPr>
          <p:nvPr/>
        </p:nvSpPr>
        <p:spPr bwMode="auto">
          <a:xfrm>
            <a:off x="2743200" y="2209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Что делать?</a:t>
            </a:r>
          </a:p>
        </p:txBody>
      </p:sp>
      <p:grpSp>
        <p:nvGrpSpPr>
          <p:cNvPr id="36906" name="Group 42"/>
          <p:cNvGrpSpPr>
            <a:grpSpLocks/>
          </p:cNvGrpSpPr>
          <p:nvPr/>
        </p:nvGrpSpPr>
        <p:grpSpPr bwMode="auto">
          <a:xfrm>
            <a:off x="6248400" y="2057400"/>
            <a:ext cx="914400" cy="1258888"/>
            <a:chOff x="1697" y="3254"/>
            <a:chExt cx="1440" cy="1983"/>
          </a:xfrm>
        </p:grpSpPr>
        <p:sp>
          <p:nvSpPr>
            <p:cNvPr id="36907" name="Rectangle 43"/>
            <p:cNvSpPr>
              <a:spLocks noChangeArrowheads="1"/>
            </p:cNvSpPr>
            <p:nvPr/>
          </p:nvSpPr>
          <p:spPr bwMode="auto">
            <a:xfrm>
              <a:off x="1697" y="4337"/>
              <a:ext cx="1440" cy="9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908" name="AutoShape 44"/>
            <p:cNvSpPr>
              <a:spLocks noChangeArrowheads="1"/>
            </p:cNvSpPr>
            <p:nvPr/>
          </p:nvSpPr>
          <p:spPr bwMode="auto">
            <a:xfrm>
              <a:off x="1697" y="3254"/>
              <a:ext cx="1440" cy="108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909" name="Rectangle 45"/>
            <p:cNvSpPr>
              <a:spLocks noChangeArrowheads="1"/>
            </p:cNvSpPr>
            <p:nvPr/>
          </p:nvSpPr>
          <p:spPr bwMode="auto">
            <a:xfrm>
              <a:off x="2057" y="4517"/>
              <a:ext cx="6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6910" name="средняя школа 5,6,7293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69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23699E-6 L 0.44167 0.00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44167 0.00208 L 1.11667 0.0020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910"/>
                </p:tgtEl>
              </p:cMediaNode>
            </p:audio>
          </p:childTnLst>
        </p:cTn>
      </p:par>
    </p:tnLst>
    <p:bldLst>
      <p:bldP spid="3690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57150" y="2514600"/>
            <a:ext cx="9086850" cy="4122738"/>
            <a:chOff x="-31" y="8657"/>
            <a:chExt cx="11643" cy="6120"/>
          </a:xfrm>
        </p:grpSpPr>
        <p:sp>
          <p:nvSpPr>
            <p:cNvPr id="37894" name="Rectangle 6"/>
            <p:cNvSpPr>
              <a:spLocks noChangeArrowheads="1"/>
            </p:cNvSpPr>
            <p:nvPr/>
          </p:nvSpPr>
          <p:spPr bwMode="auto">
            <a:xfrm>
              <a:off x="-31" y="8657"/>
              <a:ext cx="11640" cy="6120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5" name="Rectangle 7" descr="Широкий диагональный 2"/>
            <p:cNvSpPr>
              <a:spLocks noChangeArrowheads="1"/>
            </p:cNvSpPr>
            <p:nvPr/>
          </p:nvSpPr>
          <p:spPr bwMode="auto">
            <a:xfrm>
              <a:off x="-31" y="10761"/>
              <a:ext cx="11640" cy="633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6" name="Rectangle 8" descr="Широкий диагональный 2"/>
            <p:cNvSpPr>
              <a:spLocks noChangeArrowheads="1"/>
            </p:cNvSpPr>
            <p:nvPr/>
          </p:nvSpPr>
          <p:spPr bwMode="auto">
            <a:xfrm>
              <a:off x="-31" y="12021"/>
              <a:ext cx="11640" cy="633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7" name="AutoShape 9"/>
            <p:cNvSpPr>
              <a:spLocks noChangeArrowheads="1"/>
            </p:cNvSpPr>
            <p:nvPr/>
          </p:nvSpPr>
          <p:spPr bwMode="auto">
            <a:xfrm>
              <a:off x="1769" y="12617"/>
              <a:ext cx="8400" cy="5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8" name="Rectangle 10"/>
            <p:cNvSpPr>
              <a:spLocks noChangeArrowheads="1"/>
            </p:cNvSpPr>
            <p:nvPr/>
          </p:nvSpPr>
          <p:spPr bwMode="auto">
            <a:xfrm>
              <a:off x="-28" y="8837"/>
              <a:ext cx="11640" cy="144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9" name="AutoShape 11"/>
            <p:cNvSpPr>
              <a:spLocks noChangeArrowheads="1"/>
            </p:cNvSpPr>
            <p:nvPr/>
          </p:nvSpPr>
          <p:spPr bwMode="auto">
            <a:xfrm rot="10800000">
              <a:off x="1889" y="10277"/>
              <a:ext cx="8400" cy="5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0" name="Rectangle 12" descr="Темный горизонтальный"/>
            <p:cNvSpPr>
              <a:spLocks noChangeArrowheads="1"/>
            </p:cNvSpPr>
            <p:nvPr/>
          </p:nvSpPr>
          <p:spPr bwMode="auto">
            <a:xfrm>
              <a:off x="7409" y="8837"/>
              <a:ext cx="720" cy="1440"/>
            </a:xfrm>
            <a:prstGeom prst="rect">
              <a:avLst/>
            </a:prstGeom>
            <a:pattFill prst="dkHorz">
              <a:fgClr>
                <a:srgbClr val="FFFFFF"/>
              </a:fgClr>
              <a:bgClr>
                <a:srgbClr val="808080"/>
              </a:bgClr>
            </a:pattFill>
            <a:ln w="8890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1" name="Rectangle 13"/>
            <p:cNvSpPr>
              <a:spLocks noChangeArrowheads="1"/>
            </p:cNvSpPr>
            <p:nvPr/>
          </p:nvSpPr>
          <p:spPr bwMode="auto">
            <a:xfrm>
              <a:off x="-31" y="13157"/>
              <a:ext cx="11640" cy="144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2" name="Rectangle 14" descr="Темный горизонтальный"/>
            <p:cNvSpPr>
              <a:spLocks noChangeArrowheads="1"/>
            </p:cNvSpPr>
            <p:nvPr/>
          </p:nvSpPr>
          <p:spPr bwMode="auto">
            <a:xfrm>
              <a:off x="7409" y="13157"/>
              <a:ext cx="720" cy="1440"/>
            </a:xfrm>
            <a:prstGeom prst="rect">
              <a:avLst/>
            </a:prstGeom>
            <a:pattFill prst="dkHorz">
              <a:fgClr>
                <a:srgbClr val="FFFFFF"/>
              </a:fgClr>
              <a:bgClr>
                <a:srgbClr val="808080"/>
              </a:bgClr>
            </a:pattFill>
            <a:ln w="8890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7907" name="Group 19"/>
          <p:cNvGrpSpPr>
            <a:grpSpLocks/>
          </p:cNvGrpSpPr>
          <p:nvPr/>
        </p:nvGrpSpPr>
        <p:grpSpPr bwMode="auto">
          <a:xfrm>
            <a:off x="6477000" y="2057400"/>
            <a:ext cx="381000" cy="617538"/>
            <a:chOff x="4080" y="1440"/>
            <a:chExt cx="240" cy="389"/>
          </a:xfrm>
        </p:grpSpPr>
        <p:grpSp>
          <p:nvGrpSpPr>
            <p:cNvPr id="37903" name="Group 15"/>
            <p:cNvGrpSpPr>
              <a:grpSpLocks/>
            </p:cNvGrpSpPr>
            <p:nvPr/>
          </p:nvGrpSpPr>
          <p:grpSpPr bwMode="auto">
            <a:xfrm>
              <a:off x="4080" y="1440"/>
              <a:ext cx="204" cy="389"/>
              <a:chOff x="9929" y="5777"/>
              <a:chExt cx="840" cy="2340"/>
            </a:xfrm>
          </p:grpSpPr>
          <p:sp>
            <p:nvSpPr>
              <p:cNvPr id="37904" name="Rectangle 16"/>
              <p:cNvSpPr>
                <a:spLocks noChangeArrowheads="1"/>
              </p:cNvSpPr>
              <p:nvPr/>
            </p:nvSpPr>
            <p:spPr bwMode="auto">
              <a:xfrm>
                <a:off x="9929" y="5777"/>
                <a:ext cx="840" cy="12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05" name="Line 17"/>
              <p:cNvSpPr>
                <a:spLocks noChangeShapeType="1"/>
              </p:cNvSpPr>
              <p:nvPr/>
            </p:nvSpPr>
            <p:spPr bwMode="auto">
              <a:xfrm>
                <a:off x="10289" y="7037"/>
                <a:ext cx="0" cy="108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37906" name="Picture 18" descr="clip00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80" y="1440"/>
              <a:ext cx="240" cy="240"/>
            </a:xfrm>
            <a:prstGeom prst="rect">
              <a:avLst/>
            </a:prstGeom>
            <a:noFill/>
          </p:spPr>
        </p:pic>
      </p:grpSp>
      <p:grpSp>
        <p:nvGrpSpPr>
          <p:cNvPr id="37908" name="Group 20"/>
          <p:cNvGrpSpPr>
            <a:grpSpLocks/>
          </p:cNvGrpSpPr>
          <p:nvPr/>
        </p:nvGrpSpPr>
        <p:grpSpPr bwMode="auto">
          <a:xfrm>
            <a:off x="6477000" y="6096000"/>
            <a:ext cx="381000" cy="617538"/>
            <a:chOff x="4080" y="1440"/>
            <a:chExt cx="240" cy="389"/>
          </a:xfrm>
        </p:grpSpPr>
        <p:grpSp>
          <p:nvGrpSpPr>
            <p:cNvPr id="37909" name="Group 21"/>
            <p:cNvGrpSpPr>
              <a:grpSpLocks/>
            </p:cNvGrpSpPr>
            <p:nvPr/>
          </p:nvGrpSpPr>
          <p:grpSpPr bwMode="auto">
            <a:xfrm>
              <a:off x="4080" y="1440"/>
              <a:ext cx="204" cy="389"/>
              <a:chOff x="9929" y="5777"/>
              <a:chExt cx="840" cy="2340"/>
            </a:xfrm>
          </p:grpSpPr>
          <p:sp>
            <p:nvSpPr>
              <p:cNvPr id="37910" name="Rectangle 22"/>
              <p:cNvSpPr>
                <a:spLocks noChangeArrowheads="1"/>
              </p:cNvSpPr>
              <p:nvPr/>
            </p:nvSpPr>
            <p:spPr bwMode="auto">
              <a:xfrm>
                <a:off x="9929" y="5777"/>
                <a:ext cx="840" cy="12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1" name="Line 23"/>
              <p:cNvSpPr>
                <a:spLocks noChangeShapeType="1"/>
              </p:cNvSpPr>
              <p:nvPr/>
            </p:nvSpPr>
            <p:spPr bwMode="auto">
              <a:xfrm>
                <a:off x="10289" y="7037"/>
                <a:ext cx="0" cy="108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37912" name="Picture 24" descr="clip00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80" y="1440"/>
              <a:ext cx="240" cy="240"/>
            </a:xfrm>
            <a:prstGeom prst="rect">
              <a:avLst/>
            </a:prstGeom>
            <a:noFill/>
          </p:spPr>
        </p:pic>
      </p:grpSp>
      <p:grpSp>
        <p:nvGrpSpPr>
          <p:cNvPr id="37917" name="Group 29"/>
          <p:cNvGrpSpPr>
            <a:grpSpLocks/>
          </p:cNvGrpSpPr>
          <p:nvPr/>
        </p:nvGrpSpPr>
        <p:grpSpPr bwMode="auto">
          <a:xfrm>
            <a:off x="2590800" y="3200400"/>
            <a:ext cx="381000" cy="693738"/>
            <a:chOff x="1632" y="2112"/>
            <a:chExt cx="240" cy="437"/>
          </a:xfrm>
        </p:grpSpPr>
        <p:grpSp>
          <p:nvGrpSpPr>
            <p:cNvPr id="37913" name="Group 25"/>
            <p:cNvGrpSpPr>
              <a:grpSpLocks/>
            </p:cNvGrpSpPr>
            <p:nvPr/>
          </p:nvGrpSpPr>
          <p:grpSpPr bwMode="auto">
            <a:xfrm>
              <a:off x="1632" y="2112"/>
              <a:ext cx="204" cy="437"/>
              <a:chOff x="9929" y="5777"/>
              <a:chExt cx="840" cy="2340"/>
            </a:xfrm>
          </p:grpSpPr>
          <p:sp>
            <p:nvSpPr>
              <p:cNvPr id="37914" name="Rectangle 26"/>
              <p:cNvSpPr>
                <a:spLocks noChangeArrowheads="1"/>
              </p:cNvSpPr>
              <p:nvPr/>
            </p:nvSpPr>
            <p:spPr bwMode="auto">
              <a:xfrm>
                <a:off x="9929" y="5777"/>
                <a:ext cx="840" cy="12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5" name="Line 27"/>
              <p:cNvSpPr>
                <a:spLocks noChangeShapeType="1"/>
              </p:cNvSpPr>
              <p:nvPr/>
            </p:nvSpPr>
            <p:spPr bwMode="auto">
              <a:xfrm>
                <a:off x="10289" y="7037"/>
                <a:ext cx="0" cy="108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37916" name="Picture 28" descr="clip00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32" y="2112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918" name="Group 30"/>
          <p:cNvGrpSpPr>
            <a:grpSpLocks/>
          </p:cNvGrpSpPr>
          <p:nvPr/>
        </p:nvGrpSpPr>
        <p:grpSpPr bwMode="auto">
          <a:xfrm>
            <a:off x="7239000" y="4724400"/>
            <a:ext cx="381000" cy="693738"/>
            <a:chOff x="1632" y="2112"/>
            <a:chExt cx="240" cy="437"/>
          </a:xfrm>
        </p:grpSpPr>
        <p:grpSp>
          <p:nvGrpSpPr>
            <p:cNvPr id="37919" name="Group 31"/>
            <p:cNvGrpSpPr>
              <a:grpSpLocks/>
            </p:cNvGrpSpPr>
            <p:nvPr/>
          </p:nvGrpSpPr>
          <p:grpSpPr bwMode="auto">
            <a:xfrm>
              <a:off x="1632" y="2112"/>
              <a:ext cx="204" cy="437"/>
              <a:chOff x="9929" y="5777"/>
              <a:chExt cx="840" cy="2340"/>
            </a:xfrm>
          </p:grpSpPr>
          <p:sp>
            <p:nvSpPr>
              <p:cNvPr id="37920" name="Rectangle 32"/>
              <p:cNvSpPr>
                <a:spLocks noChangeArrowheads="1"/>
              </p:cNvSpPr>
              <p:nvPr/>
            </p:nvSpPr>
            <p:spPr bwMode="auto">
              <a:xfrm>
                <a:off x="9929" y="5777"/>
                <a:ext cx="840" cy="12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21" name="Line 33"/>
              <p:cNvSpPr>
                <a:spLocks noChangeShapeType="1"/>
              </p:cNvSpPr>
              <p:nvPr/>
            </p:nvSpPr>
            <p:spPr bwMode="auto">
              <a:xfrm>
                <a:off x="10289" y="7037"/>
                <a:ext cx="0" cy="108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37922" name="Picture 34" descr="clip00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32" y="2112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934" name="Group 46"/>
          <p:cNvGrpSpPr>
            <a:grpSpLocks/>
          </p:cNvGrpSpPr>
          <p:nvPr/>
        </p:nvGrpSpPr>
        <p:grpSpPr bwMode="auto">
          <a:xfrm>
            <a:off x="-2439988" y="4191000"/>
            <a:ext cx="2439988" cy="946150"/>
            <a:chOff x="1814" y="1274"/>
            <a:chExt cx="3843" cy="1491"/>
          </a:xfrm>
        </p:grpSpPr>
        <p:sp>
          <p:nvSpPr>
            <p:cNvPr id="37935" name="Rectangle 47"/>
            <p:cNvSpPr>
              <a:spLocks noChangeArrowheads="1"/>
            </p:cNvSpPr>
            <p:nvPr/>
          </p:nvSpPr>
          <p:spPr bwMode="auto">
            <a:xfrm>
              <a:off x="1817" y="2177"/>
              <a:ext cx="240" cy="36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7936" name="Group 48"/>
            <p:cNvGrpSpPr>
              <a:grpSpLocks/>
            </p:cNvGrpSpPr>
            <p:nvPr/>
          </p:nvGrpSpPr>
          <p:grpSpPr bwMode="auto">
            <a:xfrm>
              <a:off x="1814" y="1274"/>
              <a:ext cx="3843" cy="1491"/>
              <a:chOff x="1814" y="1274"/>
              <a:chExt cx="3843" cy="1491"/>
            </a:xfrm>
          </p:grpSpPr>
          <p:grpSp>
            <p:nvGrpSpPr>
              <p:cNvPr id="37937" name="Group 49"/>
              <p:cNvGrpSpPr>
                <a:grpSpLocks/>
              </p:cNvGrpSpPr>
              <p:nvPr/>
            </p:nvGrpSpPr>
            <p:grpSpPr bwMode="auto">
              <a:xfrm>
                <a:off x="1814" y="1637"/>
                <a:ext cx="3843" cy="1128"/>
                <a:chOff x="1814" y="1637"/>
                <a:chExt cx="3843" cy="1128"/>
              </a:xfrm>
            </p:grpSpPr>
            <p:sp>
              <p:nvSpPr>
                <p:cNvPr id="37938" name="Rectangle 50"/>
                <p:cNvSpPr>
                  <a:spLocks noChangeArrowheads="1"/>
                </p:cNvSpPr>
                <p:nvPr/>
              </p:nvSpPr>
              <p:spPr bwMode="auto">
                <a:xfrm>
                  <a:off x="2057" y="1637"/>
                  <a:ext cx="3000" cy="90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39" name="AutoShape 51"/>
                <p:cNvSpPr>
                  <a:spLocks noChangeArrowheads="1"/>
                </p:cNvSpPr>
                <p:nvPr/>
              </p:nvSpPr>
              <p:spPr bwMode="auto">
                <a:xfrm>
                  <a:off x="5057" y="1637"/>
                  <a:ext cx="600" cy="540"/>
                </a:xfrm>
                <a:prstGeom prst="rtTriangl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40" name="Rectangle 52"/>
                <p:cNvSpPr>
                  <a:spLocks noChangeArrowheads="1"/>
                </p:cNvSpPr>
                <p:nvPr/>
              </p:nvSpPr>
              <p:spPr bwMode="auto">
                <a:xfrm>
                  <a:off x="5057" y="2177"/>
                  <a:ext cx="600" cy="36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41" name="Oval 53"/>
                <p:cNvSpPr>
                  <a:spLocks noChangeArrowheads="1"/>
                </p:cNvSpPr>
                <p:nvPr/>
              </p:nvSpPr>
              <p:spPr bwMode="auto">
                <a:xfrm>
                  <a:off x="1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42" name="Oval 54"/>
                <p:cNvSpPr>
                  <a:spLocks noChangeArrowheads="1"/>
                </p:cNvSpPr>
                <p:nvPr/>
              </p:nvSpPr>
              <p:spPr bwMode="auto">
                <a:xfrm>
                  <a:off x="217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43" name="Oval 55"/>
                <p:cNvSpPr>
                  <a:spLocks noChangeArrowheads="1"/>
                </p:cNvSpPr>
                <p:nvPr/>
              </p:nvSpPr>
              <p:spPr bwMode="auto">
                <a:xfrm>
                  <a:off x="445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44" name="Oval 56"/>
                <p:cNvSpPr>
                  <a:spLocks noChangeArrowheads="1"/>
                </p:cNvSpPr>
                <p:nvPr/>
              </p:nvSpPr>
              <p:spPr bwMode="auto">
                <a:xfrm>
                  <a:off x="4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45" name="AutoShape 57"/>
                <p:cNvSpPr>
                  <a:spLocks noChangeArrowheads="1"/>
                </p:cNvSpPr>
                <p:nvPr/>
              </p:nvSpPr>
              <p:spPr bwMode="auto">
                <a:xfrm flipH="1">
                  <a:off x="1814" y="1637"/>
                  <a:ext cx="240" cy="540"/>
                </a:xfrm>
                <a:prstGeom prst="rtTriangle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7946" name="AutoShape 58"/>
              <p:cNvSpPr>
                <a:spLocks noChangeArrowheads="1"/>
              </p:cNvSpPr>
              <p:nvPr/>
            </p:nvSpPr>
            <p:spPr bwMode="auto">
              <a:xfrm>
                <a:off x="3977" y="1274"/>
                <a:ext cx="600" cy="360"/>
              </a:xfrm>
              <a:prstGeom prst="flowChartDecision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37990" name="Group 102"/>
          <p:cNvGrpSpPr>
            <a:grpSpLocks/>
          </p:cNvGrpSpPr>
          <p:nvPr/>
        </p:nvGrpSpPr>
        <p:grpSpPr bwMode="auto">
          <a:xfrm>
            <a:off x="3581400" y="4724400"/>
            <a:ext cx="750888" cy="728663"/>
            <a:chOff x="2352" y="3072"/>
            <a:chExt cx="473" cy="459"/>
          </a:xfrm>
        </p:grpSpPr>
        <p:sp>
          <p:nvSpPr>
            <p:cNvPr id="37974" name="AutoShape 86"/>
            <p:cNvSpPr>
              <a:spLocks noChangeArrowheads="1"/>
            </p:cNvSpPr>
            <p:nvPr/>
          </p:nvSpPr>
          <p:spPr bwMode="auto">
            <a:xfrm>
              <a:off x="2447" y="3072"/>
              <a:ext cx="283" cy="140"/>
            </a:xfrm>
            <a:prstGeom prst="smileyFace">
              <a:avLst>
                <a:gd name="adj" fmla="val 4653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5" name="AutoShape 87"/>
            <p:cNvSpPr>
              <a:spLocks noChangeArrowheads="1"/>
            </p:cNvSpPr>
            <p:nvPr/>
          </p:nvSpPr>
          <p:spPr bwMode="auto">
            <a:xfrm>
              <a:off x="2541" y="3232"/>
              <a:ext cx="118" cy="159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6" name="Line 88"/>
            <p:cNvSpPr>
              <a:spLocks noChangeShapeType="1"/>
            </p:cNvSpPr>
            <p:nvPr/>
          </p:nvSpPr>
          <p:spPr bwMode="auto">
            <a:xfrm flipH="1">
              <a:off x="2352" y="325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7" name="Line 89"/>
            <p:cNvSpPr>
              <a:spLocks noChangeShapeType="1"/>
            </p:cNvSpPr>
            <p:nvPr/>
          </p:nvSpPr>
          <p:spPr bwMode="auto">
            <a:xfrm flipH="1" flipV="1">
              <a:off x="2636" y="325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8" name="Line 90"/>
            <p:cNvSpPr>
              <a:spLocks noChangeShapeType="1"/>
            </p:cNvSpPr>
            <p:nvPr/>
          </p:nvSpPr>
          <p:spPr bwMode="auto">
            <a:xfrm flipH="1">
              <a:off x="2494" y="3391"/>
              <a:ext cx="71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9" name="Line 91"/>
            <p:cNvSpPr>
              <a:spLocks noChangeShapeType="1"/>
            </p:cNvSpPr>
            <p:nvPr/>
          </p:nvSpPr>
          <p:spPr bwMode="auto">
            <a:xfrm>
              <a:off x="2636" y="3391"/>
              <a:ext cx="47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7989" name="Group 101"/>
          <p:cNvGrpSpPr>
            <a:grpSpLocks/>
          </p:cNvGrpSpPr>
          <p:nvPr/>
        </p:nvGrpSpPr>
        <p:grpSpPr bwMode="auto">
          <a:xfrm>
            <a:off x="2895600" y="3124200"/>
            <a:ext cx="750888" cy="728663"/>
            <a:chOff x="1824" y="2112"/>
            <a:chExt cx="473" cy="459"/>
          </a:xfrm>
        </p:grpSpPr>
        <p:sp>
          <p:nvSpPr>
            <p:cNvPr id="37981" name="AutoShape 93"/>
            <p:cNvSpPr>
              <a:spLocks noChangeArrowheads="1"/>
            </p:cNvSpPr>
            <p:nvPr/>
          </p:nvSpPr>
          <p:spPr bwMode="auto">
            <a:xfrm>
              <a:off x="1919" y="2112"/>
              <a:ext cx="283" cy="140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2" name="AutoShape 94"/>
            <p:cNvSpPr>
              <a:spLocks noChangeArrowheads="1"/>
            </p:cNvSpPr>
            <p:nvPr/>
          </p:nvSpPr>
          <p:spPr bwMode="auto">
            <a:xfrm>
              <a:off x="2013" y="2272"/>
              <a:ext cx="118" cy="15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3" name="Line 95"/>
            <p:cNvSpPr>
              <a:spLocks noChangeShapeType="1"/>
            </p:cNvSpPr>
            <p:nvPr/>
          </p:nvSpPr>
          <p:spPr bwMode="auto">
            <a:xfrm flipH="1">
              <a:off x="1824" y="229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4" name="Line 96"/>
            <p:cNvSpPr>
              <a:spLocks noChangeShapeType="1"/>
            </p:cNvSpPr>
            <p:nvPr/>
          </p:nvSpPr>
          <p:spPr bwMode="auto">
            <a:xfrm flipH="1" flipV="1">
              <a:off x="2108" y="229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5" name="Line 97"/>
            <p:cNvSpPr>
              <a:spLocks noChangeShapeType="1"/>
            </p:cNvSpPr>
            <p:nvPr/>
          </p:nvSpPr>
          <p:spPr bwMode="auto">
            <a:xfrm flipH="1">
              <a:off x="1966" y="2431"/>
              <a:ext cx="71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86" name="Line 98"/>
            <p:cNvSpPr>
              <a:spLocks noChangeShapeType="1"/>
            </p:cNvSpPr>
            <p:nvPr/>
          </p:nvSpPr>
          <p:spPr bwMode="auto">
            <a:xfrm>
              <a:off x="2108" y="2431"/>
              <a:ext cx="47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7960" name="Group 72"/>
          <p:cNvGrpSpPr>
            <a:grpSpLocks/>
          </p:cNvGrpSpPr>
          <p:nvPr/>
        </p:nvGrpSpPr>
        <p:grpSpPr bwMode="auto">
          <a:xfrm flipH="1">
            <a:off x="9525000" y="3276600"/>
            <a:ext cx="2436813" cy="946150"/>
            <a:chOff x="1814" y="1274"/>
            <a:chExt cx="3843" cy="1491"/>
          </a:xfrm>
        </p:grpSpPr>
        <p:sp>
          <p:nvSpPr>
            <p:cNvPr id="37961" name="Rectangle 73"/>
            <p:cNvSpPr>
              <a:spLocks noChangeArrowheads="1"/>
            </p:cNvSpPr>
            <p:nvPr/>
          </p:nvSpPr>
          <p:spPr bwMode="auto">
            <a:xfrm>
              <a:off x="1817" y="2177"/>
              <a:ext cx="240" cy="36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7962" name="Group 74"/>
            <p:cNvGrpSpPr>
              <a:grpSpLocks/>
            </p:cNvGrpSpPr>
            <p:nvPr/>
          </p:nvGrpSpPr>
          <p:grpSpPr bwMode="auto">
            <a:xfrm>
              <a:off x="1814" y="1274"/>
              <a:ext cx="3843" cy="1491"/>
              <a:chOff x="1814" y="1274"/>
              <a:chExt cx="3843" cy="1491"/>
            </a:xfrm>
          </p:grpSpPr>
          <p:grpSp>
            <p:nvGrpSpPr>
              <p:cNvPr id="37963" name="Group 75"/>
              <p:cNvGrpSpPr>
                <a:grpSpLocks/>
              </p:cNvGrpSpPr>
              <p:nvPr/>
            </p:nvGrpSpPr>
            <p:grpSpPr bwMode="auto">
              <a:xfrm>
                <a:off x="1814" y="1637"/>
                <a:ext cx="3843" cy="1128"/>
                <a:chOff x="1814" y="1637"/>
                <a:chExt cx="3843" cy="1128"/>
              </a:xfrm>
            </p:grpSpPr>
            <p:sp>
              <p:nvSpPr>
                <p:cNvPr id="37964" name="Rectangle 76"/>
                <p:cNvSpPr>
                  <a:spLocks noChangeArrowheads="1"/>
                </p:cNvSpPr>
                <p:nvPr/>
              </p:nvSpPr>
              <p:spPr bwMode="auto">
                <a:xfrm flipH="1">
                  <a:off x="2057" y="1637"/>
                  <a:ext cx="3000" cy="90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65" name="AutoShape 77"/>
                <p:cNvSpPr>
                  <a:spLocks noChangeArrowheads="1"/>
                </p:cNvSpPr>
                <p:nvPr/>
              </p:nvSpPr>
              <p:spPr bwMode="auto">
                <a:xfrm>
                  <a:off x="5057" y="1637"/>
                  <a:ext cx="600" cy="540"/>
                </a:xfrm>
                <a:prstGeom prst="rtTriangl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66" name="Rectangle 78"/>
                <p:cNvSpPr>
                  <a:spLocks noChangeArrowheads="1"/>
                </p:cNvSpPr>
                <p:nvPr/>
              </p:nvSpPr>
              <p:spPr bwMode="auto">
                <a:xfrm>
                  <a:off x="5057" y="2177"/>
                  <a:ext cx="600" cy="36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67" name="Oval 79"/>
                <p:cNvSpPr>
                  <a:spLocks noChangeArrowheads="1"/>
                </p:cNvSpPr>
                <p:nvPr/>
              </p:nvSpPr>
              <p:spPr bwMode="auto">
                <a:xfrm>
                  <a:off x="1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68" name="Oval 80"/>
                <p:cNvSpPr>
                  <a:spLocks noChangeArrowheads="1"/>
                </p:cNvSpPr>
                <p:nvPr/>
              </p:nvSpPr>
              <p:spPr bwMode="auto">
                <a:xfrm>
                  <a:off x="217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69" name="Oval 81"/>
                <p:cNvSpPr>
                  <a:spLocks noChangeArrowheads="1"/>
                </p:cNvSpPr>
                <p:nvPr/>
              </p:nvSpPr>
              <p:spPr bwMode="auto">
                <a:xfrm>
                  <a:off x="445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70" name="Oval 82"/>
                <p:cNvSpPr>
                  <a:spLocks noChangeArrowheads="1"/>
                </p:cNvSpPr>
                <p:nvPr/>
              </p:nvSpPr>
              <p:spPr bwMode="auto">
                <a:xfrm>
                  <a:off x="4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71" name="AutoShape 83"/>
                <p:cNvSpPr>
                  <a:spLocks noChangeArrowheads="1"/>
                </p:cNvSpPr>
                <p:nvPr/>
              </p:nvSpPr>
              <p:spPr bwMode="auto">
                <a:xfrm flipH="1">
                  <a:off x="1814" y="1637"/>
                  <a:ext cx="240" cy="540"/>
                </a:xfrm>
                <a:prstGeom prst="rtTriangle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7972" name="AutoShape 84"/>
              <p:cNvSpPr>
                <a:spLocks noChangeArrowheads="1"/>
              </p:cNvSpPr>
              <p:nvPr/>
            </p:nvSpPr>
            <p:spPr bwMode="auto">
              <a:xfrm>
                <a:off x="3977" y="1274"/>
                <a:ext cx="600" cy="360"/>
              </a:xfrm>
              <a:prstGeom prst="flowChartDecision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7987" name="Text Box 99"/>
          <p:cNvSpPr txBox="1">
            <a:spLocks noChangeArrowheads="1"/>
          </p:cNvSpPr>
          <p:nvPr/>
        </p:nvSpPr>
        <p:spPr bwMode="auto">
          <a:xfrm>
            <a:off x="6400800" y="3505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37988" name="Text Box 100"/>
          <p:cNvSpPr txBox="1">
            <a:spLocks noChangeArrowheads="1"/>
          </p:cNvSpPr>
          <p:nvPr/>
        </p:nvSpPr>
        <p:spPr bwMode="auto">
          <a:xfrm>
            <a:off x="6400800" y="5105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В</a:t>
            </a:r>
          </a:p>
        </p:txBody>
      </p:sp>
      <p:grpSp>
        <p:nvGrpSpPr>
          <p:cNvPr id="37995" name="Group 107"/>
          <p:cNvGrpSpPr>
            <a:grpSpLocks/>
          </p:cNvGrpSpPr>
          <p:nvPr/>
        </p:nvGrpSpPr>
        <p:grpSpPr bwMode="auto">
          <a:xfrm>
            <a:off x="1676400" y="1371600"/>
            <a:ext cx="914400" cy="1258888"/>
            <a:chOff x="1056" y="960"/>
            <a:chExt cx="576" cy="793"/>
          </a:xfrm>
        </p:grpSpPr>
        <p:sp>
          <p:nvSpPr>
            <p:cNvPr id="37992" name="Rectangle 104"/>
            <p:cNvSpPr>
              <a:spLocks noChangeArrowheads="1"/>
            </p:cNvSpPr>
            <p:nvPr/>
          </p:nvSpPr>
          <p:spPr bwMode="auto">
            <a:xfrm>
              <a:off x="1056" y="1393"/>
              <a:ext cx="576" cy="36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3" name="AutoShape 105"/>
            <p:cNvSpPr>
              <a:spLocks noChangeArrowheads="1"/>
            </p:cNvSpPr>
            <p:nvPr/>
          </p:nvSpPr>
          <p:spPr bwMode="auto">
            <a:xfrm>
              <a:off x="1056" y="960"/>
              <a:ext cx="576" cy="432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4" name="Rectangle 106"/>
            <p:cNvSpPr>
              <a:spLocks noChangeArrowheads="1"/>
            </p:cNvSpPr>
            <p:nvPr/>
          </p:nvSpPr>
          <p:spPr bwMode="auto">
            <a:xfrm>
              <a:off x="1200" y="1465"/>
              <a:ext cx="240" cy="21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0" y="0"/>
            <a:ext cx="89154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8000"/>
                </a:solidFill>
              </a:rPr>
              <a:t>Ситуация 3.</a:t>
            </a:r>
          </a:p>
          <a:p>
            <a:pPr algn="just">
              <a:spcBef>
                <a:spcPct val="50000"/>
              </a:spcBef>
            </a:pPr>
            <a:r>
              <a:rPr lang="ru-RU" sz="2000" b="1"/>
              <a:t> </a:t>
            </a:r>
            <a:r>
              <a:rPr lang="ru-RU" b="1"/>
              <a:t>К остановочным пунктам, оборудованным приподнятыми посадочными площадками (расположенным на середине дороги), из остановившихся трамваев, двигающихся в противоположных направлениях, вышли пассажиры и решили перейти на противоположные стороны дороги. Трамваи А и Б остановились напротив друг друга. При этом трамвай А оказался за пешеходным переходом, а трамвай Б немного не доехал до этого пешеходного перехода.</a:t>
            </a:r>
            <a:r>
              <a:rPr lang="ru-RU"/>
              <a:t> </a:t>
            </a:r>
          </a:p>
        </p:txBody>
      </p:sp>
      <p:grpSp>
        <p:nvGrpSpPr>
          <p:cNvPr id="37997" name="Group 109"/>
          <p:cNvGrpSpPr>
            <a:grpSpLocks/>
          </p:cNvGrpSpPr>
          <p:nvPr/>
        </p:nvGrpSpPr>
        <p:grpSpPr bwMode="auto">
          <a:xfrm>
            <a:off x="1676400" y="5599113"/>
            <a:ext cx="914400" cy="1258887"/>
            <a:chOff x="1056" y="960"/>
            <a:chExt cx="576" cy="793"/>
          </a:xfrm>
        </p:grpSpPr>
        <p:sp>
          <p:nvSpPr>
            <p:cNvPr id="37998" name="Rectangle 110"/>
            <p:cNvSpPr>
              <a:spLocks noChangeArrowheads="1"/>
            </p:cNvSpPr>
            <p:nvPr/>
          </p:nvSpPr>
          <p:spPr bwMode="auto">
            <a:xfrm>
              <a:off x="1056" y="1393"/>
              <a:ext cx="576" cy="36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99" name="AutoShape 111"/>
            <p:cNvSpPr>
              <a:spLocks noChangeArrowheads="1"/>
            </p:cNvSpPr>
            <p:nvPr/>
          </p:nvSpPr>
          <p:spPr bwMode="auto">
            <a:xfrm>
              <a:off x="1056" y="960"/>
              <a:ext cx="576" cy="432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0" name="Rectangle 112"/>
            <p:cNvSpPr>
              <a:spLocks noChangeArrowheads="1"/>
            </p:cNvSpPr>
            <p:nvPr/>
          </p:nvSpPr>
          <p:spPr bwMode="auto">
            <a:xfrm>
              <a:off x="1200" y="1465"/>
              <a:ext cx="240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8001" name="средняя школа 5,6,7294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0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5607E-6 L 0.675 0.00879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379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667 -1.96532E-6 L -0.64149 -0.0023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79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001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99" name="Group 15"/>
          <p:cNvGrpSpPr>
            <a:grpSpLocks/>
          </p:cNvGrpSpPr>
          <p:nvPr/>
        </p:nvGrpSpPr>
        <p:grpSpPr bwMode="auto">
          <a:xfrm>
            <a:off x="-990600" y="2125663"/>
            <a:ext cx="10591800" cy="4732337"/>
            <a:chOff x="-1183" y="9737"/>
            <a:chExt cx="13560" cy="6245"/>
          </a:xfrm>
        </p:grpSpPr>
        <p:sp>
          <p:nvSpPr>
            <p:cNvPr id="67600" name="Rectangle 16"/>
            <p:cNvSpPr>
              <a:spLocks noChangeArrowheads="1"/>
            </p:cNvSpPr>
            <p:nvPr/>
          </p:nvSpPr>
          <p:spPr bwMode="auto">
            <a:xfrm>
              <a:off x="89" y="9737"/>
              <a:ext cx="11640" cy="624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1" name="Rectangle 17" descr="Широкий диагональный 2"/>
            <p:cNvSpPr>
              <a:spLocks noChangeArrowheads="1"/>
            </p:cNvSpPr>
            <p:nvPr/>
          </p:nvSpPr>
          <p:spPr bwMode="auto">
            <a:xfrm>
              <a:off x="89" y="11966"/>
              <a:ext cx="11640" cy="633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2" name="Rectangle 18" descr="Широкий диагональный 2"/>
            <p:cNvSpPr>
              <a:spLocks noChangeArrowheads="1"/>
            </p:cNvSpPr>
            <p:nvPr/>
          </p:nvSpPr>
          <p:spPr bwMode="auto">
            <a:xfrm>
              <a:off x="89" y="13226"/>
              <a:ext cx="11640" cy="633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3" name="AutoShape 19"/>
            <p:cNvSpPr>
              <a:spLocks noChangeArrowheads="1"/>
            </p:cNvSpPr>
            <p:nvPr/>
          </p:nvSpPr>
          <p:spPr bwMode="auto">
            <a:xfrm>
              <a:off x="-1183" y="13877"/>
              <a:ext cx="5880" cy="5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4" name="AutoShape 20"/>
            <p:cNvSpPr>
              <a:spLocks noChangeArrowheads="1"/>
            </p:cNvSpPr>
            <p:nvPr/>
          </p:nvSpPr>
          <p:spPr bwMode="auto">
            <a:xfrm rot="10800000">
              <a:off x="8057" y="11357"/>
              <a:ext cx="4320" cy="5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5" name="Rectangle 21"/>
            <p:cNvSpPr>
              <a:spLocks noChangeArrowheads="1"/>
            </p:cNvSpPr>
            <p:nvPr/>
          </p:nvSpPr>
          <p:spPr bwMode="auto">
            <a:xfrm>
              <a:off x="89" y="14362"/>
              <a:ext cx="11640" cy="144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6" name="Rectangle 22" descr="Темный горизонтальный"/>
            <p:cNvSpPr>
              <a:spLocks noChangeArrowheads="1"/>
            </p:cNvSpPr>
            <p:nvPr/>
          </p:nvSpPr>
          <p:spPr bwMode="auto">
            <a:xfrm>
              <a:off x="6377" y="14237"/>
              <a:ext cx="720" cy="1620"/>
            </a:xfrm>
            <a:prstGeom prst="rect">
              <a:avLst/>
            </a:prstGeom>
            <a:pattFill prst="dkHorz">
              <a:fgClr>
                <a:srgbClr val="FFFFFF"/>
              </a:fgClr>
              <a:bgClr>
                <a:srgbClr val="808080"/>
              </a:bgClr>
            </a:pattFill>
            <a:ln w="8890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7" name="Rectangle 23"/>
            <p:cNvSpPr>
              <a:spLocks noChangeArrowheads="1"/>
            </p:cNvSpPr>
            <p:nvPr/>
          </p:nvSpPr>
          <p:spPr bwMode="auto">
            <a:xfrm>
              <a:off x="137" y="9917"/>
              <a:ext cx="11640" cy="144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8" name="Rectangle 24" descr="Темный горизонтальный"/>
            <p:cNvSpPr>
              <a:spLocks noChangeArrowheads="1"/>
            </p:cNvSpPr>
            <p:nvPr/>
          </p:nvSpPr>
          <p:spPr bwMode="auto">
            <a:xfrm>
              <a:off x="6257" y="9917"/>
              <a:ext cx="720" cy="1620"/>
            </a:xfrm>
            <a:prstGeom prst="rect">
              <a:avLst/>
            </a:prstGeom>
            <a:pattFill prst="dkHorz">
              <a:fgClr>
                <a:srgbClr val="FFFFFF"/>
              </a:fgClr>
              <a:bgClr>
                <a:srgbClr val="808080"/>
              </a:bgClr>
            </a:pattFill>
            <a:ln w="8890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7609" name="Group 25"/>
          <p:cNvGrpSpPr>
            <a:grpSpLocks/>
          </p:cNvGrpSpPr>
          <p:nvPr/>
        </p:nvGrpSpPr>
        <p:grpSpPr bwMode="auto">
          <a:xfrm>
            <a:off x="5638800" y="1676400"/>
            <a:ext cx="381000" cy="617538"/>
            <a:chOff x="4080" y="1440"/>
            <a:chExt cx="240" cy="389"/>
          </a:xfrm>
        </p:grpSpPr>
        <p:grpSp>
          <p:nvGrpSpPr>
            <p:cNvPr id="67610" name="Group 26"/>
            <p:cNvGrpSpPr>
              <a:grpSpLocks/>
            </p:cNvGrpSpPr>
            <p:nvPr/>
          </p:nvGrpSpPr>
          <p:grpSpPr bwMode="auto">
            <a:xfrm>
              <a:off x="4080" y="1440"/>
              <a:ext cx="204" cy="389"/>
              <a:chOff x="9929" y="5777"/>
              <a:chExt cx="840" cy="2340"/>
            </a:xfrm>
          </p:grpSpPr>
          <p:sp>
            <p:nvSpPr>
              <p:cNvPr id="67611" name="Rectangle 27"/>
              <p:cNvSpPr>
                <a:spLocks noChangeArrowheads="1"/>
              </p:cNvSpPr>
              <p:nvPr/>
            </p:nvSpPr>
            <p:spPr bwMode="auto">
              <a:xfrm>
                <a:off x="9929" y="5777"/>
                <a:ext cx="840" cy="12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2" name="Line 28"/>
              <p:cNvSpPr>
                <a:spLocks noChangeShapeType="1"/>
              </p:cNvSpPr>
              <p:nvPr/>
            </p:nvSpPr>
            <p:spPr bwMode="auto">
              <a:xfrm>
                <a:off x="10289" y="7037"/>
                <a:ext cx="0" cy="108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67613" name="Picture 29" descr="clip00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80" y="1440"/>
              <a:ext cx="240" cy="240"/>
            </a:xfrm>
            <a:prstGeom prst="rect">
              <a:avLst/>
            </a:prstGeom>
            <a:noFill/>
          </p:spPr>
        </p:pic>
      </p:grpSp>
      <p:grpSp>
        <p:nvGrpSpPr>
          <p:cNvPr id="67614" name="Group 30"/>
          <p:cNvGrpSpPr>
            <a:grpSpLocks/>
          </p:cNvGrpSpPr>
          <p:nvPr/>
        </p:nvGrpSpPr>
        <p:grpSpPr bwMode="auto">
          <a:xfrm>
            <a:off x="4343400" y="6240463"/>
            <a:ext cx="381000" cy="617537"/>
            <a:chOff x="4080" y="1440"/>
            <a:chExt cx="240" cy="389"/>
          </a:xfrm>
        </p:grpSpPr>
        <p:grpSp>
          <p:nvGrpSpPr>
            <p:cNvPr id="67615" name="Group 31"/>
            <p:cNvGrpSpPr>
              <a:grpSpLocks/>
            </p:cNvGrpSpPr>
            <p:nvPr/>
          </p:nvGrpSpPr>
          <p:grpSpPr bwMode="auto">
            <a:xfrm>
              <a:off x="4080" y="1440"/>
              <a:ext cx="204" cy="389"/>
              <a:chOff x="9929" y="5777"/>
              <a:chExt cx="840" cy="2340"/>
            </a:xfrm>
          </p:grpSpPr>
          <p:sp>
            <p:nvSpPr>
              <p:cNvPr id="67616" name="Rectangle 32"/>
              <p:cNvSpPr>
                <a:spLocks noChangeArrowheads="1"/>
              </p:cNvSpPr>
              <p:nvPr/>
            </p:nvSpPr>
            <p:spPr bwMode="auto">
              <a:xfrm>
                <a:off x="9929" y="5777"/>
                <a:ext cx="840" cy="12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7" name="Line 33"/>
              <p:cNvSpPr>
                <a:spLocks noChangeShapeType="1"/>
              </p:cNvSpPr>
              <p:nvPr/>
            </p:nvSpPr>
            <p:spPr bwMode="auto">
              <a:xfrm>
                <a:off x="10289" y="7037"/>
                <a:ext cx="0" cy="108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67618" name="Picture 34" descr="clip00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80" y="1440"/>
              <a:ext cx="240" cy="240"/>
            </a:xfrm>
            <a:prstGeom prst="rect">
              <a:avLst/>
            </a:prstGeom>
            <a:noFill/>
          </p:spPr>
        </p:pic>
      </p:grpSp>
      <p:grpSp>
        <p:nvGrpSpPr>
          <p:cNvPr id="67619" name="Group 35"/>
          <p:cNvGrpSpPr>
            <a:grpSpLocks/>
          </p:cNvGrpSpPr>
          <p:nvPr/>
        </p:nvGrpSpPr>
        <p:grpSpPr bwMode="auto">
          <a:xfrm>
            <a:off x="2438400" y="914400"/>
            <a:ext cx="914400" cy="1258888"/>
            <a:chOff x="1056" y="960"/>
            <a:chExt cx="576" cy="793"/>
          </a:xfrm>
        </p:grpSpPr>
        <p:sp>
          <p:nvSpPr>
            <p:cNvPr id="67620" name="Rectangle 36"/>
            <p:cNvSpPr>
              <a:spLocks noChangeArrowheads="1"/>
            </p:cNvSpPr>
            <p:nvPr/>
          </p:nvSpPr>
          <p:spPr bwMode="auto">
            <a:xfrm>
              <a:off x="1056" y="1393"/>
              <a:ext cx="576" cy="36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1" name="AutoShape 37"/>
            <p:cNvSpPr>
              <a:spLocks noChangeArrowheads="1"/>
            </p:cNvSpPr>
            <p:nvPr/>
          </p:nvSpPr>
          <p:spPr bwMode="auto">
            <a:xfrm>
              <a:off x="1056" y="960"/>
              <a:ext cx="576" cy="432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2" name="Rectangle 38"/>
            <p:cNvSpPr>
              <a:spLocks noChangeArrowheads="1"/>
            </p:cNvSpPr>
            <p:nvPr/>
          </p:nvSpPr>
          <p:spPr bwMode="auto">
            <a:xfrm>
              <a:off x="1200" y="1465"/>
              <a:ext cx="240" cy="21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8000"/>
                </a:solidFill>
              </a:rPr>
              <a:t>Ситуация 4.</a:t>
            </a:r>
          </a:p>
          <a:p>
            <a:pPr algn="just"/>
            <a:r>
              <a:rPr lang="ru-RU" b="1"/>
              <a:t> Два пешехода выходят из встречных трамваев на остановочные пункты, оборудованные приподнятыми посадочными площадками, расположенные на середине дороги. Оба трамвая немного не доехали до пешеходного перехода, который примыкает к посадочным площадкам.</a:t>
            </a:r>
          </a:p>
          <a:p>
            <a:pPr algn="just"/>
            <a:r>
              <a:rPr lang="ru-RU" b="1"/>
              <a:t>Оба пешехода решили перейти трамвайные пути и направиться на противоположную сторону дороги</a:t>
            </a:r>
            <a:r>
              <a:rPr lang="ru-RU"/>
              <a:t>. </a:t>
            </a:r>
          </a:p>
        </p:txBody>
      </p:sp>
      <p:grpSp>
        <p:nvGrpSpPr>
          <p:cNvPr id="67623" name="Group 39"/>
          <p:cNvGrpSpPr>
            <a:grpSpLocks/>
          </p:cNvGrpSpPr>
          <p:nvPr/>
        </p:nvGrpSpPr>
        <p:grpSpPr bwMode="auto">
          <a:xfrm>
            <a:off x="1676400" y="5599113"/>
            <a:ext cx="914400" cy="1258887"/>
            <a:chOff x="1056" y="960"/>
            <a:chExt cx="576" cy="793"/>
          </a:xfrm>
        </p:grpSpPr>
        <p:sp>
          <p:nvSpPr>
            <p:cNvPr id="67624" name="Rectangle 40"/>
            <p:cNvSpPr>
              <a:spLocks noChangeArrowheads="1"/>
            </p:cNvSpPr>
            <p:nvPr/>
          </p:nvSpPr>
          <p:spPr bwMode="auto">
            <a:xfrm>
              <a:off x="1056" y="1393"/>
              <a:ext cx="576" cy="36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5" name="AutoShape 41"/>
            <p:cNvSpPr>
              <a:spLocks noChangeArrowheads="1"/>
            </p:cNvSpPr>
            <p:nvPr/>
          </p:nvSpPr>
          <p:spPr bwMode="auto">
            <a:xfrm>
              <a:off x="1056" y="960"/>
              <a:ext cx="576" cy="432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6" name="Rectangle 42"/>
            <p:cNvSpPr>
              <a:spLocks noChangeArrowheads="1"/>
            </p:cNvSpPr>
            <p:nvPr/>
          </p:nvSpPr>
          <p:spPr bwMode="auto">
            <a:xfrm>
              <a:off x="1200" y="1465"/>
              <a:ext cx="240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7627" name="Group 43"/>
          <p:cNvGrpSpPr>
            <a:grpSpLocks/>
          </p:cNvGrpSpPr>
          <p:nvPr/>
        </p:nvGrpSpPr>
        <p:grpSpPr bwMode="auto">
          <a:xfrm>
            <a:off x="6172200" y="2971800"/>
            <a:ext cx="750888" cy="728663"/>
            <a:chOff x="1824" y="2112"/>
            <a:chExt cx="473" cy="459"/>
          </a:xfrm>
        </p:grpSpPr>
        <p:sp>
          <p:nvSpPr>
            <p:cNvPr id="67628" name="AutoShape 44"/>
            <p:cNvSpPr>
              <a:spLocks noChangeArrowheads="1"/>
            </p:cNvSpPr>
            <p:nvPr/>
          </p:nvSpPr>
          <p:spPr bwMode="auto">
            <a:xfrm>
              <a:off x="1919" y="2112"/>
              <a:ext cx="283" cy="140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29" name="AutoShape 45"/>
            <p:cNvSpPr>
              <a:spLocks noChangeArrowheads="1"/>
            </p:cNvSpPr>
            <p:nvPr/>
          </p:nvSpPr>
          <p:spPr bwMode="auto">
            <a:xfrm>
              <a:off x="2013" y="2272"/>
              <a:ext cx="118" cy="15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30" name="Line 46"/>
            <p:cNvSpPr>
              <a:spLocks noChangeShapeType="1"/>
            </p:cNvSpPr>
            <p:nvPr/>
          </p:nvSpPr>
          <p:spPr bwMode="auto">
            <a:xfrm flipH="1">
              <a:off x="1824" y="229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31" name="Line 47"/>
            <p:cNvSpPr>
              <a:spLocks noChangeShapeType="1"/>
            </p:cNvSpPr>
            <p:nvPr/>
          </p:nvSpPr>
          <p:spPr bwMode="auto">
            <a:xfrm flipH="1" flipV="1">
              <a:off x="2108" y="229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32" name="Line 48"/>
            <p:cNvSpPr>
              <a:spLocks noChangeShapeType="1"/>
            </p:cNvSpPr>
            <p:nvPr/>
          </p:nvSpPr>
          <p:spPr bwMode="auto">
            <a:xfrm flipH="1">
              <a:off x="1966" y="2431"/>
              <a:ext cx="71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33" name="Line 49"/>
            <p:cNvSpPr>
              <a:spLocks noChangeShapeType="1"/>
            </p:cNvSpPr>
            <p:nvPr/>
          </p:nvSpPr>
          <p:spPr bwMode="auto">
            <a:xfrm>
              <a:off x="2108" y="2431"/>
              <a:ext cx="47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7641" name="Group 57"/>
          <p:cNvGrpSpPr>
            <a:grpSpLocks/>
          </p:cNvGrpSpPr>
          <p:nvPr/>
        </p:nvGrpSpPr>
        <p:grpSpPr bwMode="auto">
          <a:xfrm flipH="1">
            <a:off x="9525000" y="3276600"/>
            <a:ext cx="2436813" cy="946150"/>
            <a:chOff x="1814" y="1274"/>
            <a:chExt cx="3843" cy="1491"/>
          </a:xfrm>
        </p:grpSpPr>
        <p:sp>
          <p:nvSpPr>
            <p:cNvPr id="67642" name="Rectangle 58"/>
            <p:cNvSpPr>
              <a:spLocks noChangeArrowheads="1"/>
            </p:cNvSpPr>
            <p:nvPr/>
          </p:nvSpPr>
          <p:spPr bwMode="auto">
            <a:xfrm>
              <a:off x="1817" y="2177"/>
              <a:ext cx="240" cy="36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7643" name="Group 59"/>
            <p:cNvGrpSpPr>
              <a:grpSpLocks/>
            </p:cNvGrpSpPr>
            <p:nvPr/>
          </p:nvGrpSpPr>
          <p:grpSpPr bwMode="auto">
            <a:xfrm>
              <a:off x="1814" y="1274"/>
              <a:ext cx="3843" cy="1491"/>
              <a:chOff x="1814" y="1274"/>
              <a:chExt cx="3843" cy="1491"/>
            </a:xfrm>
          </p:grpSpPr>
          <p:grpSp>
            <p:nvGrpSpPr>
              <p:cNvPr id="67644" name="Group 60"/>
              <p:cNvGrpSpPr>
                <a:grpSpLocks/>
              </p:cNvGrpSpPr>
              <p:nvPr/>
            </p:nvGrpSpPr>
            <p:grpSpPr bwMode="auto">
              <a:xfrm>
                <a:off x="1814" y="1637"/>
                <a:ext cx="3843" cy="1128"/>
                <a:chOff x="1814" y="1637"/>
                <a:chExt cx="3843" cy="1128"/>
              </a:xfrm>
            </p:grpSpPr>
            <p:sp>
              <p:nvSpPr>
                <p:cNvPr id="67645" name="Rectangle 61"/>
                <p:cNvSpPr>
                  <a:spLocks noChangeArrowheads="1"/>
                </p:cNvSpPr>
                <p:nvPr/>
              </p:nvSpPr>
              <p:spPr bwMode="auto">
                <a:xfrm flipH="1">
                  <a:off x="2057" y="1637"/>
                  <a:ext cx="3000" cy="90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46" name="AutoShape 62"/>
                <p:cNvSpPr>
                  <a:spLocks noChangeArrowheads="1"/>
                </p:cNvSpPr>
                <p:nvPr/>
              </p:nvSpPr>
              <p:spPr bwMode="auto">
                <a:xfrm>
                  <a:off x="5057" y="1637"/>
                  <a:ext cx="600" cy="540"/>
                </a:xfrm>
                <a:prstGeom prst="rtTriangl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47" name="Rectangle 63"/>
                <p:cNvSpPr>
                  <a:spLocks noChangeArrowheads="1"/>
                </p:cNvSpPr>
                <p:nvPr/>
              </p:nvSpPr>
              <p:spPr bwMode="auto">
                <a:xfrm>
                  <a:off x="5057" y="2177"/>
                  <a:ext cx="600" cy="36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48" name="Oval 64"/>
                <p:cNvSpPr>
                  <a:spLocks noChangeArrowheads="1"/>
                </p:cNvSpPr>
                <p:nvPr/>
              </p:nvSpPr>
              <p:spPr bwMode="auto">
                <a:xfrm>
                  <a:off x="1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49" name="Oval 65"/>
                <p:cNvSpPr>
                  <a:spLocks noChangeArrowheads="1"/>
                </p:cNvSpPr>
                <p:nvPr/>
              </p:nvSpPr>
              <p:spPr bwMode="auto">
                <a:xfrm>
                  <a:off x="217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50" name="Oval 66"/>
                <p:cNvSpPr>
                  <a:spLocks noChangeArrowheads="1"/>
                </p:cNvSpPr>
                <p:nvPr/>
              </p:nvSpPr>
              <p:spPr bwMode="auto">
                <a:xfrm>
                  <a:off x="445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51" name="Oval 67"/>
                <p:cNvSpPr>
                  <a:spLocks noChangeArrowheads="1"/>
                </p:cNvSpPr>
                <p:nvPr/>
              </p:nvSpPr>
              <p:spPr bwMode="auto">
                <a:xfrm>
                  <a:off x="4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52" name="AutoShape 68"/>
                <p:cNvSpPr>
                  <a:spLocks noChangeArrowheads="1"/>
                </p:cNvSpPr>
                <p:nvPr/>
              </p:nvSpPr>
              <p:spPr bwMode="auto">
                <a:xfrm flipH="1">
                  <a:off x="1814" y="1637"/>
                  <a:ext cx="240" cy="540"/>
                </a:xfrm>
                <a:prstGeom prst="rtTriangle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7653" name="AutoShape 69"/>
              <p:cNvSpPr>
                <a:spLocks noChangeArrowheads="1"/>
              </p:cNvSpPr>
              <p:nvPr/>
            </p:nvSpPr>
            <p:spPr bwMode="auto">
              <a:xfrm>
                <a:off x="3977" y="1274"/>
                <a:ext cx="600" cy="360"/>
              </a:xfrm>
              <a:prstGeom prst="flowChartDecision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7654" name="Group 70"/>
          <p:cNvGrpSpPr>
            <a:grpSpLocks/>
          </p:cNvGrpSpPr>
          <p:nvPr/>
        </p:nvGrpSpPr>
        <p:grpSpPr bwMode="auto">
          <a:xfrm>
            <a:off x="-2439988" y="4191000"/>
            <a:ext cx="2439988" cy="946150"/>
            <a:chOff x="1814" y="1274"/>
            <a:chExt cx="3843" cy="1491"/>
          </a:xfrm>
        </p:grpSpPr>
        <p:sp>
          <p:nvSpPr>
            <p:cNvPr id="67655" name="Rectangle 71"/>
            <p:cNvSpPr>
              <a:spLocks noChangeArrowheads="1"/>
            </p:cNvSpPr>
            <p:nvPr/>
          </p:nvSpPr>
          <p:spPr bwMode="auto">
            <a:xfrm>
              <a:off x="1817" y="2177"/>
              <a:ext cx="240" cy="36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7656" name="Group 72"/>
            <p:cNvGrpSpPr>
              <a:grpSpLocks/>
            </p:cNvGrpSpPr>
            <p:nvPr/>
          </p:nvGrpSpPr>
          <p:grpSpPr bwMode="auto">
            <a:xfrm>
              <a:off x="1814" y="1274"/>
              <a:ext cx="3843" cy="1491"/>
              <a:chOff x="1814" y="1274"/>
              <a:chExt cx="3843" cy="1491"/>
            </a:xfrm>
          </p:grpSpPr>
          <p:grpSp>
            <p:nvGrpSpPr>
              <p:cNvPr id="67657" name="Group 73"/>
              <p:cNvGrpSpPr>
                <a:grpSpLocks/>
              </p:cNvGrpSpPr>
              <p:nvPr/>
            </p:nvGrpSpPr>
            <p:grpSpPr bwMode="auto">
              <a:xfrm>
                <a:off x="1814" y="1637"/>
                <a:ext cx="3843" cy="1128"/>
                <a:chOff x="1814" y="1637"/>
                <a:chExt cx="3843" cy="1128"/>
              </a:xfrm>
            </p:grpSpPr>
            <p:sp>
              <p:nvSpPr>
                <p:cNvPr id="67658" name="Rectangle 74"/>
                <p:cNvSpPr>
                  <a:spLocks noChangeArrowheads="1"/>
                </p:cNvSpPr>
                <p:nvPr/>
              </p:nvSpPr>
              <p:spPr bwMode="auto">
                <a:xfrm>
                  <a:off x="2057" y="1637"/>
                  <a:ext cx="3000" cy="90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59" name="AutoShape 75"/>
                <p:cNvSpPr>
                  <a:spLocks noChangeArrowheads="1"/>
                </p:cNvSpPr>
                <p:nvPr/>
              </p:nvSpPr>
              <p:spPr bwMode="auto">
                <a:xfrm>
                  <a:off x="5057" y="1637"/>
                  <a:ext cx="600" cy="540"/>
                </a:xfrm>
                <a:prstGeom prst="rtTriangl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60" name="Rectangle 76"/>
                <p:cNvSpPr>
                  <a:spLocks noChangeArrowheads="1"/>
                </p:cNvSpPr>
                <p:nvPr/>
              </p:nvSpPr>
              <p:spPr bwMode="auto">
                <a:xfrm>
                  <a:off x="5057" y="2177"/>
                  <a:ext cx="600" cy="36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61" name="Oval 77"/>
                <p:cNvSpPr>
                  <a:spLocks noChangeArrowheads="1"/>
                </p:cNvSpPr>
                <p:nvPr/>
              </p:nvSpPr>
              <p:spPr bwMode="auto">
                <a:xfrm>
                  <a:off x="1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62" name="Oval 78"/>
                <p:cNvSpPr>
                  <a:spLocks noChangeArrowheads="1"/>
                </p:cNvSpPr>
                <p:nvPr/>
              </p:nvSpPr>
              <p:spPr bwMode="auto">
                <a:xfrm>
                  <a:off x="217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63" name="Oval 79"/>
                <p:cNvSpPr>
                  <a:spLocks noChangeArrowheads="1"/>
                </p:cNvSpPr>
                <p:nvPr/>
              </p:nvSpPr>
              <p:spPr bwMode="auto">
                <a:xfrm>
                  <a:off x="445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64" name="Oval 80"/>
                <p:cNvSpPr>
                  <a:spLocks noChangeArrowheads="1"/>
                </p:cNvSpPr>
                <p:nvPr/>
              </p:nvSpPr>
              <p:spPr bwMode="auto">
                <a:xfrm>
                  <a:off x="4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65" name="AutoShape 81"/>
                <p:cNvSpPr>
                  <a:spLocks noChangeArrowheads="1"/>
                </p:cNvSpPr>
                <p:nvPr/>
              </p:nvSpPr>
              <p:spPr bwMode="auto">
                <a:xfrm flipH="1">
                  <a:off x="1814" y="1637"/>
                  <a:ext cx="240" cy="540"/>
                </a:xfrm>
                <a:prstGeom prst="rtTriangle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7666" name="AutoShape 82"/>
              <p:cNvSpPr>
                <a:spLocks noChangeArrowheads="1"/>
              </p:cNvSpPr>
              <p:nvPr/>
            </p:nvSpPr>
            <p:spPr bwMode="auto">
              <a:xfrm>
                <a:off x="3977" y="1274"/>
                <a:ext cx="600" cy="360"/>
              </a:xfrm>
              <a:prstGeom prst="flowChartDecision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7634" name="Group 50"/>
          <p:cNvGrpSpPr>
            <a:grpSpLocks/>
          </p:cNvGrpSpPr>
          <p:nvPr/>
        </p:nvGrpSpPr>
        <p:grpSpPr bwMode="auto">
          <a:xfrm>
            <a:off x="1219200" y="4724400"/>
            <a:ext cx="750888" cy="728663"/>
            <a:chOff x="2352" y="3072"/>
            <a:chExt cx="473" cy="459"/>
          </a:xfrm>
        </p:grpSpPr>
        <p:sp>
          <p:nvSpPr>
            <p:cNvPr id="67635" name="AutoShape 51"/>
            <p:cNvSpPr>
              <a:spLocks noChangeArrowheads="1"/>
            </p:cNvSpPr>
            <p:nvPr/>
          </p:nvSpPr>
          <p:spPr bwMode="auto">
            <a:xfrm>
              <a:off x="2447" y="3072"/>
              <a:ext cx="283" cy="140"/>
            </a:xfrm>
            <a:prstGeom prst="smileyFace">
              <a:avLst>
                <a:gd name="adj" fmla="val 4653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36" name="AutoShape 52"/>
            <p:cNvSpPr>
              <a:spLocks noChangeArrowheads="1"/>
            </p:cNvSpPr>
            <p:nvPr/>
          </p:nvSpPr>
          <p:spPr bwMode="auto">
            <a:xfrm>
              <a:off x="2541" y="3232"/>
              <a:ext cx="118" cy="159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37" name="Line 53"/>
            <p:cNvSpPr>
              <a:spLocks noChangeShapeType="1"/>
            </p:cNvSpPr>
            <p:nvPr/>
          </p:nvSpPr>
          <p:spPr bwMode="auto">
            <a:xfrm flipH="1">
              <a:off x="2352" y="325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38" name="Line 54"/>
            <p:cNvSpPr>
              <a:spLocks noChangeShapeType="1"/>
            </p:cNvSpPr>
            <p:nvPr/>
          </p:nvSpPr>
          <p:spPr bwMode="auto">
            <a:xfrm flipH="1" flipV="1">
              <a:off x="2636" y="325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39" name="Line 55"/>
            <p:cNvSpPr>
              <a:spLocks noChangeShapeType="1"/>
            </p:cNvSpPr>
            <p:nvPr/>
          </p:nvSpPr>
          <p:spPr bwMode="auto">
            <a:xfrm flipH="1">
              <a:off x="2494" y="3391"/>
              <a:ext cx="71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40" name="Line 56"/>
            <p:cNvSpPr>
              <a:spLocks noChangeShapeType="1"/>
            </p:cNvSpPr>
            <p:nvPr/>
          </p:nvSpPr>
          <p:spPr bwMode="auto">
            <a:xfrm>
              <a:off x="2636" y="3391"/>
              <a:ext cx="47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7667" name="Group 83"/>
          <p:cNvGrpSpPr>
            <a:grpSpLocks/>
          </p:cNvGrpSpPr>
          <p:nvPr/>
        </p:nvGrpSpPr>
        <p:grpSpPr bwMode="auto">
          <a:xfrm>
            <a:off x="0" y="4953000"/>
            <a:ext cx="381000" cy="693738"/>
            <a:chOff x="1632" y="2112"/>
            <a:chExt cx="240" cy="437"/>
          </a:xfrm>
        </p:grpSpPr>
        <p:grpSp>
          <p:nvGrpSpPr>
            <p:cNvPr id="67668" name="Group 84"/>
            <p:cNvGrpSpPr>
              <a:grpSpLocks/>
            </p:cNvGrpSpPr>
            <p:nvPr/>
          </p:nvGrpSpPr>
          <p:grpSpPr bwMode="auto">
            <a:xfrm>
              <a:off x="1632" y="2112"/>
              <a:ext cx="204" cy="437"/>
              <a:chOff x="9929" y="5777"/>
              <a:chExt cx="840" cy="2340"/>
            </a:xfrm>
          </p:grpSpPr>
          <p:sp>
            <p:nvSpPr>
              <p:cNvPr id="67669" name="Rectangle 85"/>
              <p:cNvSpPr>
                <a:spLocks noChangeArrowheads="1"/>
              </p:cNvSpPr>
              <p:nvPr/>
            </p:nvSpPr>
            <p:spPr bwMode="auto">
              <a:xfrm>
                <a:off x="9929" y="5777"/>
                <a:ext cx="840" cy="12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70" name="Line 86"/>
              <p:cNvSpPr>
                <a:spLocks noChangeShapeType="1"/>
              </p:cNvSpPr>
              <p:nvPr/>
            </p:nvSpPr>
            <p:spPr bwMode="auto">
              <a:xfrm>
                <a:off x="10289" y="7037"/>
                <a:ext cx="0" cy="108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67671" name="Picture 87" descr="clip00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32" y="2112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7672" name="Group 88"/>
          <p:cNvGrpSpPr>
            <a:grpSpLocks/>
          </p:cNvGrpSpPr>
          <p:nvPr/>
        </p:nvGrpSpPr>
        <p:grpSpPr bwMode="auto">
          <a:xfrm>
            <a:off x="8763000" y="2819400"/>
            <a:ext cx="381000" cy="693738"/>
            <a:chOff x="1632" y="2112"/>
            <a:chExt cx="240" cy="437"/>
          </a:xfrm>
        </p:grpSpPr>
        <p:grpSp>
          <p:nvGrpSpPr>
            <p:cNvPr id="67673" name="Group 89"/>
            <p:cNvGrpSpPr>
              <a:grpSpLocks/>
            </p:cNvGrpSpPr>
            <p:nvPr/>
          </p:nvGrpSpPr>
          <p:grpSpPr bwMode="auto">
            <a:xfrm>
              <a:off x="1632" y="2112"/>
              <a:ext cx="204" cy="437"/>
              <a:chOff x="9929" y="5777"/>
              <a:chExt cx="840" cy="2340"/>
            </a:xfrm>
          </p:grpSpPr>
          <p:sp>
            <p:nvSpPr>
              <p:cNvPr id="67674" name="Rectangle 90"/>
              <p:cNvSpPr>
                <a:spLocks noChangeArrowheads="1"/>
              </p:cNvSpPr>
              <p:nvPr/>
            </p:nvSpPr>
            <p:spPr bwMode="auto">
              <a:xfrm>
                <a:off x="9929" y="5777"/>
                <a:ext cx="840" cy="12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75" name="Line 91"/>
              <p:cNvSpPr>
                <a:spLocks noChangeShapeType="1"/>
              </p:cNvSpPr>
              <p:nvPr/>
            </p:nvSpPr>
            <p:spPr bwMode="auto">
              <a:xfrm>
                <a:off x="10289" y="7037"/>
                <a:ext cx="0" cy="108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67676" name="Picture 92" descr="clip00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32" y="2112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7677" name="средняя школа 5,6,7321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76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64162E-6 L 0.275 0.00878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67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83237E-6 L -0.33316 -0.0023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7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7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677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457200" y="381000"/>
            <a:ext cx="8153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8000"/>
                </a:solidFill>
              </a:rPr>
              <a:t>Ситуация 5.</a:t>
            </a:r>
            <a:r>
              <a:rPr lang="ru-RU" b="1"/>
              <a:t> </a:t>
            </a:r>
          </a:p>
          <a:p>
            <a:pPr algn="just"/>
            <a:r>
              <a:rPr lang="ru-RU" b="1"/>
              <a:t>Пешеходы вышли из трамваев на посадочные пункты, не оборудованные приподнятыми посадочными площадками. Посадочные пункты расположены на середине дороги </a:t>
            </a:r>
          </a:p>
        </p:txBody>
      </p:sp>
      <p:grpSp>
        <p:nvGrpSpPr>
          <p:cNvPr id="68613" name="Group 5"/>
          <p:cNvGrpSpPr>
            <a:grpSpLocks/>
          </p:cNvGrpSpPr>
          <p:nvPr/>
        </p:nvGrpSpPr>
        <p:grpSpPr bwMode="auto">
          <a:xfrm>
            <a:off x="0" y="1981200"/>
            <a:ext cx="9144000" cy="4876800"/>
            <a:chOff x="137" y="5237"/>
            <a:chExt cx="11640" cy="6300"/>
          </a:xfrm>
        </p:grpSpPr>
        <p:sp>
          <p:nvSpPr>
            <p:cNvPr id="68614" name="Rectangle 6"/>
            <p:cNvSpPr>
              <a:spLocks noChangeArrowheads="1"/>
            </p:cNvSpPr>
            <p:nvPr/>
          </p:nvSpPr>
          <p:spPr bwMode="auto">
            <a:xfrm>
              <a:off x="137" y="5237"/>
              <a:ext cx="11640" cy="6245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15" name="Rectangle 7" descr="Широкий диагональный 2"/>
            <p:cNvSpPr>
              <a:spLocks noChangeArrowheads="1"/>
            </p:cNvSpPr>
            <p:nvPr/>
          </p:nvSpPr>
          <p:spPr bwMode="auto">
            <a:xfrm>
              <a:off x="137" y="7397"/>
              <a:ext cx="11640" cy="633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16" name="Rectangle 8" descr="Широкий диагональный 2"/>
            <p:cNvSpPr>
              <a:spLocks noChangeArrowheads="1"/>
            </p:cNvSpPr>
            <p:nvPr/>
          </p:nvSpPr>
          <p:spPr bwMode="auto">
            <a:xfrm>
              <a:off x="137" y="8726"/>
              <a:ext cx="11640" cy="633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17" name="Rectangle 9"/>
            <p:cNvSpPr>
              <a:spLocks noChangeArrowheads="1"/>
            </p:cNvSpPr>
            <p:nvPr/>
          </p:nvSpPr>
          <p:spPr bwMode="auto">
            <a:xfrm>
              <a:off x="137" y="10997"/>
              <a:ext cx="11640" cy="540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18" name="Rectangle 10"/>
            <p:cNvSpPr>
              <a:spLocks noChangeArrowheads="1"/>
            </p:cNvSpPr>
            <p:nvPr/>
          </p:nvSpPr>
          <p:spPr bwMode="auto">
            <a:xfrm>
              <a:off x="137" y="5237"/>
              <a:ext cx="11640" cy="540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8624" name="Group 16"/>
          <p:cNvGrpSpPr>
            <a:grpSpLocks/>
          </p:cNvGrpSpPr>
          <p:nvPr/>
        </p:nvGrpSpPr>
        <p:grpSpPr bwMode="auto">
          <a:xfrm>
            <a:off x="2667000" y="2895600"/>
            <a:ext cx="381000" cy="693738"/>
            <a:chOff x="1632" y="2112"/>
            <a:chExt cx="240" cy="437"/>
          </a:xfrm>
        </p:grpSpPr>
        <p:grpSp>
          <p:nvGrpSpPr>
            <p:cNvPr id="68625" name="Group 17"/>
            <p:cNvGrpSpPr>
              <a:grpSpLocks/>
            </p:cNvGrpSpPr>
            <p:nvPr/>
          </p:nvGrpSpPr>
          <p:grpSpPr bwMode="auto">
            <a:xfrm>
              <a:off x="1632" y="2112"/>
              <a:ext cx="204" cy="437"/>
              <a:chOff x="9929" y="5777"/>
              <a:chExt cx="840" cy="2340"/>
            </a:xfrm>
          </p:grpSpPr>
          <p:sp>
            <p:nvSpPr>
              <p:cNvPr id="68626" name="Rectangle 18"/>
              <p:cNvSpPr>
                <a:spLocks noChangeArrowheads="1"/>
              </p:cNvSpPr>
              <p:nvPr/>
            </p:nvSpPr>
            <p:spPr bwMode="auto">
              <a:xfrm>
                <a:off x="9929" y="5777"/>
                <a:ext cx="840" cy="12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27" name="Line 19"/>
              <p:cNvSpPr>
                <a:spLocks noChangeShapeType="1"/>
              </p:cNvSpPr>
              <p:nvPr/>
            </p:nvSpPr>
            <p:spPr bwMode="auto">
              <a:xfrm>
                <a:off x="10289" y="7037"/>
                <a:ext cx="0" cy="108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68628" name="Picture 20" descr="clip00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32" y="2112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8629" name="Group 21"/>
          <p:cNvGrpSpPr>
            <a:grpSpLocks/>
          </p:cNvGrpSpPr>
          <p:nvPr/>
        </p:nvGrpSpPr>
        <p:grpSpPr bwMode="auto">
          <a:xfrm>
            <a:off x="-2439988" y="4114800"/>
            <a:ext cx="2439988" cy="946150"/>
            <a:chOff x="1814" y="1274"/>
            <a:chExt cx="3843" cy="1491"/>
          </a:xfrm>
        </p:grpSpPr>
        <p:sp>
          <p:nvSpPr>
            <p:cNvPr id="68630" name="Rectangle 22"/>
            <p:cNvSpPr>
              <a:spLocks noChangeArrowheads="1"/>
            </p:cNvSpPr>
            <p:nvPr/>
          </p:nvSpPr>
          <p:spPr bwMode="auto">
            <a:xfrm>
              <a:off x="1817" y="2177"/>
              <a:ext cx="240" cy="36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8631" name="Group 23"/>
            <p:cNvGrpSpPr>
              <a:grpSpLocks/>
            </p:cNvGrpSpPr>
            <p:nvPr/>
          </p:nvGrpSpPr>
          <p:grpSpPr bwMode="auto">
            <a:xfrm>
              <a:off x="1814" y="1274"/>
              <a:ext cx="3843" cy="1491"/>
              <a:chOff x="1814" y="1274"/>
              <a:chExt cx="3843" cy="1491"/>
            </a:xfrm>
          </p:grpSpPr>
          <p:grpSp>
            <p:nvGrpSpPr>
              <p:cNvPr id="68632" name="Group 24"/>
              <p:cNvGrpSpPr>
                <a:grpSpLocks/>
              </p:cNvGrpSpPr>
              <p:nvPr/>
            </p:nvGrpSpPr>
            <p:grpSpPr bwMode="auto">
              <a:xfrm>
                <a:off x="1814" y="1637"/>
                <a:ext cx="3843" cy="1128"/>
                <a:chOff x="1814" y="1637"/>
                <a:chExt cx="3843" cy="1128"/>
              </a:xfrm>
            </p:grpSpPr>
            <p:sp>
              <p:nvSpPr>
                <p:cNvPr id="68633" name="Rectangle 25"/>
                <p:cNvSpPr>
                  <a:spLocks noChangeArrowheads="1"/>
                </p:cNvSpPr>
                <p:nvPr/>
              </p:nvSpPr>
              <p:spPr bwMode="auto">
                <a:xfrm>
                  <a:off x="2057" y="1637"/>
                  <a:ext cx="3000" cy="90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34" name="AutoShape 26"/>
                <p:cNvSpPr>
                  <a:spLocks noChangeArrowheads="1"/>
                </p:cNvSpPr>
                <p:nvPr/>
              </p:nvSpPr>
              <p:spPr bwMode="auto">
                <a:xfrm>
                  <a:off x="5057" y="1637"/>
                  <a:ext cx="600" cy="540"/>
                </a:xfrm>
                <a:prstGeom prst="rtTriangl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35" name="Rectangle 27"/>
                <p:cNvSpPr>
                  <a:spLocks noChangeArrowheads="1"/>
                </p:cNvSpPr>
                <p:nvPr/>
              </p:nvSpPr>
              <p:spPr bwMode="auto">
                <a:xfrm>
                  <a:off x="5057" y="2177"/>
                  <a:ext cx="600" cy="36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36" name="Oval 28"/>
                <p:cNvSpPr>
                  <a:spLocks noChangeArrowheads="1"/>
                </p:cNvSpPr>
                <p:nvPr/>
              </p:nvSpPr>
              <p:spPr bwMode="auto">
                <a:xfrm>
                  <a:off x="1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37" name="Oval 29"/>
                <p:cNvSpPr>
                  <a:spLocks noChangeArrowheads="1"/>
                </p:cNvSpPr>
                <p:nvPr/>
              </p:nvSpPr>
              <p:spPr bwMode="auto">
                <a:xfrm>
                  <a:off x="217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38" name="Oval 30"/>
                <p:cNvSpPr>
                  <a:spLocks noChangeArrowheads="1"/>
                </p:cNvSpPr>
                <p:nvPr/>
              </p:nvSpPr>
              <p:spPr bwMode="auto">
                <a:xfrm>
                  <a:off x="445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39" name="Oval 31"/>
                <p:cNvSpPr>
                  <a:spLocks noChangeArrowheads="1"/>
                </p:cNvSpPr>
                <p:nvPr/>
              </p:nvSpPr>
              <p:spPr bwMode="auto">
                <a:xfrm>
                  <a:off x="4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40" name="AutoShape 32"/>
                <p:cNvSpPr>
                  <a:spLocks noChangeArrowheads="1"/>
                </p:cNvSpPr>
                <p:nvPr/>
              </p:nvSpPr>
              <p:spPr bwMode="auto">
                <a:xfrm flipH="1">
                  <a:off x="1814" y="1637"/>
                  <a:ext cx="240" cy="540"/>
                </a:xfrm>
                <a:prstGeom prst="rtTriangle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8641" name="AutoShape 33"/>
              <p:cNvSpPr>
                <a:spLocks noChangeArrowheads="1"/>
              </p:cNvSpPr>
              <p:nvPr/>
            </p:nvSpPr>
            <p:spPr bwMode="auto">
              <a:xfrm>
                <a:off x="3977" y="1274"/>
                <a:ext cx="600" cy="360"/>
              </a:xfrm>
              <a:prstGeom prst="flowChartDecision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8642" name="Group 34"/>
          <p:cNvGrpSpPr>
            <a:grpSpLocks/>
          </p:cNvGrpSpPr>
          <p:nvPr/>
        </p:nvGrpSpPr>
        <p:grpSpPr bwMode="auto">
          <a:xfrm flipH="1">
            <a:off x="9525000" y="3200400"/>
            <a:ext cx="2436813" cy="946150"/>
            <a:chOff x="1814" y="1274"/>
            <a:chExt cx="3843" cy="1491"/>
          </a:xfrm>
        </p:grpSpPr>
        <p:sp>
          <p:nvSpPr>
            <p:cNvPr id="68643" name="Rectangle 35"/>
            <p:cNvSpPr>
              <a:spLocks noChangeArrowheads="1"/>
            </p:cNvSpPr>
            <p:nvPr/>
          </p:nvSpPr>
          <p:spPr bwMode="auto">
            <a:xfrm>
              <a:off x="1817" y="2177"/>
              <a:ext cx="240" cy="36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8644" name="Group 36"/>
            <p:cNvGrpSpPr>
              <a:grpSpLocks/>
            </p:cNvGrpSpPr>
            <p:nvPr/>
          </p:nvGrpSpPr>
          <p:grpSpPr bwMode="auto">
            <a:xfrm>
              <a:off x="1814" y="1274"/>
              <a:ext cx="3843" cy="1491"/>
              <a:chOff x="1814" y="1274"/>
              <a:chExt cx="3843" cy="1491"/>
            </a:xfrm>
          </p:grpSpPr>
          <p:grpSp>
            <p:nvGrpSpPr>
              <p:cNvPr id="68645" name="Group 37"/>
              <p:cNvGrpSpPr>
                <a:grpSpLocks/>
              </p:cNvGrpSpPr>
              <p:nvPr/>
            </p:nvGrpSpPr>
            <p:grpSpPr bwMode="auto">
              <a:xfrm>
                <a:off x="1814" y="1637"/>
                <a:ext cx="3843" cy="1128"/>
                <a:chOff x="1814" y="1637"/>
                <a:chExt cx="3843" cy="1128"/>
              </a:xfrm>
            </p:grpSpPr>
            <p:sp>
              <p:nvSpPr>
                <p:cNvPr id="68646" name="Rectangle 38"/>
                <p:cNvSpPr>
                  <a:spLocks noChangeArrowheads="1"/>
                </p:cNvSpPr>
                <p:nvPr/>
              </p:nvSpPr>
              <p:spPr bwMode="auto">
                <a:xfrm flipH="1">
                  <a:off x="2057" y="1637"/>
                  <a:ext cx="3000" cy="90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47" name="AutoShape 39"/>
                <p:cNvSpPr>
                  <a:spLocks noChangeArrowheads="1"/>
                </p:cNvSpPr>
                <p:nvPr/>
              </p:nvSpPr>
              <p:spPr bwMode="auto">
                <a:xfrm>
                  <a:off x="5057" y="1637"/>
                  <a:ext cx="600" cy="540"/>
                </a:xfrm>
                <a:prstGeom prst="rtTriangl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48" name="Rectangle 40"/>
                <p:cNvSpPr>
                  <a:spLocks noChangeArrowheads="1"/>
                </p:cNvSpPr>
                <p:nvPr/>
              </p:nvSpPr>
              <p:spPr bwMode="auto">
                <a:xfrm>
                  <a:off x="5057" y="2177"/>
                  <a:ext cx="600" cy="36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49" name="Oval 41"/>
                <p:cNvSpPr>
                  <a:spLocks noChangeArrowheads="1"/>
                </p:cNvSpPr>
                <p:nvPr/>
              </p:nvSpPr>
              <p:spPr bwMode="auto">
                <a:xfrm>
                  <a:off x="1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50" name="Oval 42"/>
                <p:cNvSpPr>
                  <a:spLocks noChangeArrowheads="1"/>
                </p:cNvSpPr>
                <p:nvPr/>
              </p:nvSpPr>
              <p:spPr bwMode="auto">
                <a:xfrm>
                  <a:off x="217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51" name="Oval 43"/>
                <p:cNvSpPr>
                  <a:spLocks noChangeArrowheads="1"/>
                </p:cNvSpPr>
                <p:nvPr/>
              </p:nvSpPr>
              <p:spPr bwMode="auto">
                <a:xfrm>
                  <a:off x="445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52" name="Oval 44"/>
                <p:cNvSpPr>
                  <a:spLocks noChangeArrowheads="1"/>
                </p:cNvSpPr>
                <p:nvPr/>
              </p:nvSpPr>
              <p:spPr bwMode="auto">
                <a:xfrm>
                  <a:off x="4817" y="2537"/>
                  <a:ext cx="360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653" name="AutoShape 45"/>
                <p:cNvSpPr>
                  <a:spLocks noChangeArrowheads="1"/>
                </p:cNvSpPr>
                <p:nvPr/>
              </p:nvSpPr>
              <p:spPr bwMode="auto">
                <a:xfrm flipH="1">
                  <a:off x="1814" y="1637"/>
                  <a:ext cx="240" cy="540"/>
                </a:xfrm>
                <a:prstGeom prst="rtTriangle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8654" name="AutoShape 46"/>
              <p:cNvSpPr>
                <a:spLocks noChangeArrowheads="1"/>
              </p:cNvSpPr>
              <p:nvPr/>
            </p:nvSpPr>
            <p:spPr bwMode="auto">
              <a:xfrm>
                <a:off x="3977" y="1274"/>
                <a:ext cx="600" cy="360"/>
              </a:xfrm>
              <a:prstGeom prst="flowChartDecision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8655" name="Group 47"/>
          <p:cNvGrpSpPr>
            <a:grpSpLocks/>
          </p:cNvGrpSpPr>
          <p:nvPr/>
        </p:nvGrpSpPr>
        <p:grpSpPr bwMode="auto">
          <a:xfrm>
            <a:off x="4114800" y="4572000"/>
            <a:ext cx="750888" cy="728663"/>
            <a:chOff x="2352" y="3072"/>
            <a:chExt cx="473" cy="459"/>
          </a:xfrm>
        </p:grpSpPr>
        <p:sp>
          <p:nvSpPr>
            <p:cNvPr id="68656" name="AutoShape 48"/>
            <p:cNvSpPr>
              <a:spLocks noChangeArrowheads="1"/>
            </p:cNvSpPr>
            <p:nvPr/>
          </p:nvSpPr>
          <p:spPr bwMode="auto">
            <a:xfrm>
              <a:off x="2447" y="3072"/>
              <a:ext cx="283" cy="140"/>
            </a:xfrm>
            <a:prstGeom prst="smileyFace">
              <a:avLst>
                <a:gd name="adj" fmla="val 4653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57" name="AutoShape 49"/>
            <p:cNvSpPr>
              <a:spLocks noChangeArrowheads="1"/>
            </p:cNvSpPr>
            <p:nvPr/>
          </p:nvSpPr>
          <p:spPr bwMode="auto">
            <a:xfrm>
              <a:off x="2541" y="3232"/>
              <a:ext cx="118" cy="159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58" name="Line 50"/>
            <p:cNvSpPr>
              <a:spLocks noChangeShapeType="1"/>
            </p:cNvSpPr>
            <p:nvPr/>
          </p:nvSpPr>
          <p:spPr bwMode="auto">
            <a:xfrm flipH="1">
              <a:off x="2352" y="325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59" name="Line 51"/>
            <p:cNvSpPr>
              <a:spLocks noChangeShapeType="1"/>
            </p:cNvSpPr>
            <p:nvPr/>
          </p:nvSpPr>
          <p:spPr bwMode="auto">
            <a:xfrm flipH="1" flipV="1">
              <a:off x="2636" y="325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60" name="Line 52"/>
            <p:cNvSpPr>
              <a:spLocks noChangeShapeType="1"/>
            </p:cNvSpPr>
            <p:nvPr/>
          </p:nvSpPr>
          <p:spPr bwMode="auto">
            <a:xfrm flipH="1">
              <a:off x="2494" y="3391"/>
              <a:ext cx="71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61" name="Line 53"/>
            <p:cNvSpPr>
              <a:spLocks noChangeShapeType="1"/>
            </p:cNvSpPr>
            <p:nvPr/>
          </p:nvSpPr>
          <p:spPr bwMode="auto">
            <a:xfrm>
              <a:off x="2636" y="3391"/>
              <a:ext cx="47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8662" name="Group 54"/>
          <p:cNvGrpSpPr>
            <a:grpSpLocks/>
          </p:cNvGrpSpPr>
          <p:nvPr/>
        </p:nvGrpSpPr>
        <p:grpSpPr bwMode="auto">
          <a:xfrm>
            <a:off x="5791200" y="2895600"/>
            <a:ext cx="750888" cy="728663"/>
            <a:chOff x="1824" y="2112"/>
            <a:chExt cx="473" cy="459"/>
          </a:xfrm>
        </p:grpSpPr>
        <p:sp>
          <p:nvSpPr>
            <p:cNvPr id="68663" name="AutoShape 55"/>
            <p:cNvSpPr>
              <a:spLocks noChangeArrowheads="1"/>
            </p:cNvSpPr>
            <p:nvPr/>
          </p:nvSpPr>
          <p:spPr bwMode="auto">
            <a:xfrm>
              <a:off x="1919" y="2112"/>
              <a:ext cx="283" cy="140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64" name="AutoShape 56"/>
            <p:cNvSpPr>
              <a:spLocks noChangeArrowheads="1"/>
            </p:cNvSpPr>
            <p:nvPr/>
          </p:nvSpPr>
          <p:spPr bwMode="auto">
            <a:xfrm>
              <a:off x="2013" y="2272"/>
              <a:ext cx="118" cy="15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65" name="Line 57"/>
            <p:cNvSpPr>
              <a:spLocks noChangeShapeType="1"/>
            </p:cNvSpPr>
            <p:nvPr/>
          </p:nvSpPr>
          <p:spPr bwMode="auto">
            <a:xfrm flipH="1">
              <a:off x="1824" y="229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66" name="Line 58"/>
            <p:cNvSpPr>
              <a:spLocks noChangeShapeType="1"/>
            </p:cNvSpPr>
            <p:nvPr/>
          </p:nvSpPr>
          <p:spPr bwMode="auto">
            <a:xfrm flipH="1" flipV="1">
              <a:off x="2108" y="2292"/>
              <a:ext cx="189" cy="3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67" name="Line 59"/>
            <p:cNvSpPr>
              <a:spLocks noChangeShapeType="1"/>
            </p:cNvSpPr>
            <p:nvPr/>
          </p:nvSpPr>
          <p:spPr bwMode="auto">
            <a:xfrm flipH="1">
              <a:off x="1966" y="2431"/>
              <a:ext cx="71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68" name="Line 60"/>
            <p:cNvSpPr>
              <a:spLocks noChangeShapeType="1"/>
            </p:cNvSpPr>
            <p:nvPr/>
          </p:nvSpPr>
          <p:spPr bwMode="auto">
            <a:xfrm>
              <a:off x="2108" y="2431"/>
              <a:ext cx="47" cy="14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8619" name="Group 11"/>
          <p:cNvGrpSpPr>
            <a:grpSpLocks/>
          </p:cNvGrpSpPr>
          <p:nvPr/>
        </p:nvGrpSpPr>
        <p:grpSpPr bwMode="auto">
          <a:xfrm>
            <a:off x="6019800" y="4572000"/>
            <a:ext cx="381000" cy="693738"/>
            <a:chOff x="1632" y="2112"/>
            <a:chExt cx="240" cy="437"/>
          </a:xfrm>
        </p:grpSpPr>
        <p:grpSp>
          <p:nvGrpSpPr>
            <p:cNvPr id="68620" name="Group 12"/>
            <p:cNvGrpSpPr>
              <a:grpSpLocks/>
            </p:cNvGrpSpPr>
            <p:nvPr/>
          </p:nvGrpSpPr>
          <p:grpSpPr bwMode="auto">
            <a:xfrm>
              <a:off x="1632" y="2112"/>
              <a:ext cx="204" cy="437"/>
              <a:chOff x="9929" y="5777"/>
              <a:chExt cx="840" cy="2340"/>
            </a:xfrm>
          </p:grpSpPr>
          <p:sp>
            <p:nvSpPr>
              <p:cNvPr id="68621" name="Rectangle 13"/>
              <p:cNvSpPr>
                <a:spLocks noChangeArrowheads="1"/>
              </p:cNvSpPr>
              <p:nvPr/>
            </p:nvSpPr>
            <p:spPr bwMode="auto">
              <a:xfrm>
                <a:off x="9929" y="5777"/>
                <a:ext cx="840" cy="12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22" name="Line 14"/>
              <p:cNvSpPr>
                <a:spLocks noChangeShapeType="1"/>
              </p:cNvSpPr>
              <p:nvPr/>
            </p:nvSpPr>
            <p:spPr bwMode="auto">
              <a:xfrm>
                <a:off x="10289" y="7037"/>
                <a:ext cx="0" cy="108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68623" name="Picture 15" descr="clip00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32" y="2112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8669" name="Group 61"/>
          <p:cNvGrpSpPr>
            <a:grpSpLocks/>
          </p:cNvGrpSpPr>
          <p:nvPr/>
        </p:nvGrpSpPr>
        <p:grpSpPr bwMode="auto">
          <a:xfrm>
            <a:off x="-1847850" y="5334000"/>
            <a:ext cx="1847850" cy="890588"/>
            <a:chOff x="4697" y="8117"/>
            <a:chExt cx="4800" cy="2521"/>
          </a:xfrm>
        </p:grpSpPr>
        <p:sp>
          <p:nvSpPr>
            <p:cNvPr id="68670" name="Rectangle 62"/>
            <p:cNvSpPr>
              <a:spLocks noChangeArrowheads="1"/>
            </p:cNvSpPr>
            <p:nvPr/>
          </p:nvSpPr>
          <p:spPr bwMode="auto">
            <a:xfrm>
              <a:off x="4697" y="8117"/>
              <a:ext cx="4080" cy="198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71" name="AutoShape 63"/>
            <p:cNvSpPr>
              <a:spLocks noChangeArrowheads="1"/>
            </p:cNvSpPr>
            <p:nvPr/>
          </p:nvSpPr>
          <p:spPr bwMode="auto">
            <a:xfrm>
              <a:off x="8777" y="8117"/>
              <a:ext cx="720" cy="108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72" name="Rectangle 64"/>
            <p:cNvSpPr>
              <a:spLocks noChangeArrowheads="1"/>
            </p:cNvSpPr>
            <p:nvPr/>
          </p:nvSpPr>
          <p:spPr bwMode="auto">
            <a:xfrm>
              <a:off x="8777" y="9197"/>
              <a:ext cx="720" cy="9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73" name="Oval 65"/>
            <p:cNvSpPr>
              <a:spLocks noChangeArrowheads="1"/>
            </p:cNvSpPr>
            <p:nvPr/>
          </p:nvSpPr>
          <p:spPr bwMode="auto">
            <a:xfrm>
              <a:off x="5057" y="9737"/>
              <a:ext cx="720" cy="9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74" name="Oval 66"/>
            <p:cNvSpPr>
              <a:spLocks noChangeArrowheads="1"/>
            </p:cNvSpPr>
            <p:nvPr/>
          </p:nvSpPr>
          <p:spPr bwMode="auto">
            <a:xfrm>
              <a:off x="7817" y="9737"/>
              <a:ext cx="720" cy="90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75" name="Rectangle 67"/>
            <p:cNvSpPr>
              <a:spLocks noChangeArrowheads="1"/>
            </p:cNvSpPr>
            <p:nvPr/>
          </p:nvSpPr>
          <p:spPr bwMode="auto">
            <a:xfrm>
              <a:off x="4937" y="8297"/>
              <a:ext cx="480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76" name="Rectangle 68"/>
            <p:cNvSpPr>
              <a:spLocks noChangeArrowheads="1"/>
            </p:cNvSpPr>
            <p:nvPr/>
          </p:nvSpPr>
          <p:spPr bwMode="auto">
            <a:xfrm>
              <a:off x="553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77" name="Rectangle 69"/>
            <p:cNvSpPr>
              <a:spLocks noChangeArrowheads="1"/>
            </p:cNvSpPr>
            <p:nvPr/>
          </p:nvSpPr>
          <p:spPr bwMode="auto">
            <a:xfrm>
              <a:off x="805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78" name="Rectangle 70"/>
            <p:cNvSpPr>
              <a:spLocks noChangeArrowheads="1"/>
            </p:cNvSpPr>
            <p:nvPr/>
          </p:nvSpPr>
          <p:spPr bwMode="auto">
            <a:xfrm>
              <a:off x="6137" y="8837"/>
              <a:ext cx="360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79" name="Rectangle 71"/>
            <p:cNvSpPr>
              <a:spLocks noChangeArrowheads="1"/>
            </p:cNvSpPr>
            <p:nvPr/>
          </p:nvSpPr>
          <p:spPr bwMode="auto">
            <a:xfrm>
              <a:off x="7457" y="8837"/>
              <a:ext cx="362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80" name="Rectangle 72"/>
            <p:cNvSpPr>
              <a:spLocks noChangeArrowheads="1"/>
            </p:cNvSpPr>
            <p:nvPr/>
          </p:nvSpPr>
          <p:spPr bwMode="auto">
            <a:xfrm>
              <a:off x="6737" y="8297"/>
              <a:ext cx="478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8681" name="Group 73"/>
          <p:cNvGrpSpPr>
            <a:grpSpLocks/>
          </p:cNvGrpSpPr>
          <p:nvPr/>
        </p:nvGrpSpPr>
        <p:grpSpPr bwMode="auto">
          <a:xfrm flipH="1">
            <a:off x="9144000" y="2209800"/>
            <a:ext cx="1970088" cy="1074738"/>
            <a:chOff x="1337" y="12257"/>
            <a:chExt cx="4680" cy="2521"/>
          </a:xfrm>
        </p:grpSpPr>
        <p:sp>
          <p:nvSpPr>
            <p:cNvPr id="68682" name="Rectangle 74"/>
            <p:cNvSpPr>
              <a:spLocks noChangeArrowheads="1"/>
            </p:cNvSpPr>
            <p:nvPr/>
          </p:nvSpPr>
          <p:spPr bwMode="auto">
            <a:xfrm flipH="1">
              <a:off x="4217" y="12257"/>
              <a:ext cx="1080" cy="198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83" name="AutoShape 75"/>
            <p:cNvSpPr>
              <a:spLocks noChangeArrowheads="1"/>
            </p:cNvSpPr>
            <p:nvPr/>
          </p:nvSpPr>
          <p:spPr bwMode="auto">
            <a:xfrm>
              <a:off x="5297" y="12257"/>
              <a:ext cx="720" cy="108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84" name="Rectangle 76"/>
            <p:cNvSpPr>
              <a:spLocks noChangeArrowheads="1"/>
            </p:cNvSpPr>
            <p:nvPr/>
          </p:nvSpPr>
          <p:spPr bwMode="auto">
            <a:xfrm>
              <a:off x="5297" y="13337"/>
              <a:ext cx="720" cy="9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85" name="Oval 77"/>
            <p:cNvSpPr>
              <a:spLocks noChangeArrowheads="1"/>
            </p:cNvSpPr>
            <p:nvPr/>
          </p:nvSpPr>
          <p:spPr bwMode="auto">
            <a:xfrm>
              <a:off x="4337" y="13877"/>
              <a:ext cx="720" cy="90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86" name="Rectangle 78"/>
            <p:cNvSpPr>
              <a:spLocks noChangeArrowheads="1"/>
            </p:cNvSpPr>
            <p:nvPr/>
          </p:nvSpPr>
          <p:spPr bwMode="auto">
            <a:xfrm>
              <a:off x="1337" y="13337"/>
              <a:ext cx="2880" cy="9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87" name="Oval 79"/>
            <p:cNvSpPr>
              <a:spLocks noChangeArrowheads="1"/>
            </p:cNvSpPr>
            <p:nvPr/>
          </p:nvSpPr>
          <p:spPr bwMode="auto">
            <a:xfrm>
              <a:off x="1577" y="13877"/>
              <a:ext cx="720" cy="9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8688" name="средняя школа 5,6,732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86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5607E-6 L 0.675 0.00879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667 -1.96532E-6 L -0.64149 -0.0023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8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4" dur="2000" fill="hold"/>
                                        <p:tgtEl>
                                          <p:spTgt spid="686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686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8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c2005-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0"/>
            <a:ext cx="5715000" cy="7086600"/>
          </a:xfrm>
          <a:prstGeom prst="rect">
            <a:avLst/>
          </a:prstGeom>
          <a:noFill/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533400" y="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Знаки особого предписания :</a:t>
            </a:r>
          </a:p>
        </p:txBody>
      </p:sp>
      <p:sp>
        <p:nvSpPr>
          <p:cNvPr id="62470" name="Oval 6"/>
          <p:cNvSpPr>
            <a:spLocks noChangeArrowheads="1"/>
          </p:cNvSpPr>
          <p:nvPr/>
        </p:nvSpPr>
        <p:spPr bwMode="auto">
          <a:xfrm>
            <a:off x="7086600" y="9144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2471" name="Picture 7" descr="clip00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6096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2" name="Oval 8"/>
          <p:cNvSpPr>
            <a:spLocks noChangeArrowheads="1"/>
          </p:cNvSpPr>
          <p:nvPr/>
        </p:nvSpPr>
        <p:spPr bwMode="auto">
          <a:xfrm>
            <a:off x="7696200" y="9144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2473" name="Picture 9" descr="clip00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5000" y="609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-228600" y="17526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b="1"/>
              <a:t>"Место остановки автобуса и (или) троллейбуса".   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1371600" y="1828800"/>
            <a:ext cx="2209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b="1"/>
              <a:t>"Место остановки трамвая".   </a:t>
            </a:r>
          </a:p>
        </p:txBody>
      </p:sp>
      <p:sp>
        <p:nvSpPr>
          <p:cNvPr id="62476" name="Oval 12"/>
          <p:cNvSpPr>
            <a:spLocks noChangeArrowheads="1"/>
          </p:cNvSpPr>
          <p:nvPr/>
        </p:nvSpPr>
        <p:spPr bwMode="auto">
          <a:xfrm>
            <a:off x="3505200" y="1524000"/>
            <a:ext cx="12954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2478" name="Picture 14" descr="http://sabkl1.narod.ru/pdd/clip0022.gif"/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685800" y="2286000"/>
            <a:ext cx="990600" cy="990600"/>
          </a:xfrm>
          <a:prstGeom prst="rect">
            <a:avLst/>
          </a:prstGeom>
          <a:noFill/>
        </p:spPr>
      </p:pic>
      <p:pic>
        <p:nvPicPr>
          <p:cNvPr id="62477" name="Picture 13" descr="http://sabkl1.narod.ru/pdd/clip0023.gif"/>
          <p:cNvPicPr>
            <a:picLocks noChangeAspect="1" noChangeArrowheads="1"/>
          </p:cNvPicPr>
          <p:nvPr/>
        </p:nvPicPr>
        <p:blipFill>
          <a:blip r:embed="rId11" r:link="rId12" cstate="print"/>
          <a:srcRect/>
          <a:stretch>
            <a:fillRect/>
          </a:stretch>
        </p:blipFill>
        <p:spPr bwMode="auto">
          <a:xfrm>
            <a:off x="1676400" y="2286000"/>
            <a:ext cx="990600" cy="990600"/>
          </a:xfrm>
          <a:prstGeom prst="rect">
            <a:avLst/>
          </a:prstGeom>
          <a:noFill/>
        </p:spPr>
      </p:pic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0" y="2994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0" y="3298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0" y="3603625"/>
            <a:ext cx="2571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>
                <a:solidFill>
                  <a:srgbClr val="000000"/>
                </a:solidFill>
                <a:latin typeface="Arial"/>
                <a:cs typeface="Times New Roman" pitchFamily="18" charset="0"/>
              </a:rPr>
              <a:t> </a:t>
            </a:r>
            <a:r>
              <a:rPr lang="ru-RU" sz="1100"/>
              <a:t> </a:t>
            </a:r>
            <a:endParaRPr lang="ru-RU"/>
          </a:p>
        </p:txBody>
      </p:sp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228600" y="3352800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b="1"/>
              <a:t>"Пешеходный переход"</a:t>
            </a:r>
            <a:r>
              <a:rPr lang="ru-RU" sz="1000"/>
              <a:t>.   </a:t>
            </a:r>
          </a:p>
        </p:txBody>
      </p:sp>
      <p:pic>
        <p:nvPicPr>
          <p:cNvPr id="62483" name="Picture 19" descr="clip002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19200" y="3733800"/>
            <a:ext cx="10271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84" name="Oval 20"/>
          <p:cNvSpPr>
            <a:spLocks noChangeArrowheads="1"/>
          </p:cNvSpPr>
          <p:nvPr/>
        </p:nvSpPr>
        <p:spPr bwMode="auto">
          <a:xfrm>
            <a:off x="6477000" y="22098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85" name="Text Box 21"/>
          <p:cNvSpPr txBox="1">
            <a:spLocks noChangeArrowheads="1"/>
          </p:cNvSpPr>
          <p:nvPr/>
        </p:nvSpPr>
        <p:spPr bwMode="auto">
          <a:xfrm>
            <a:off x="457200" y="5257800"/>
            <a:ext cx="2362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b="1"/>
              <a:t>"Пешеходная зона"</a:t>
            </a:r>
            <a:r>
              <a:rPr lang="ru-RU" sz="1000"/>
              <a:t> </a:t>
            </a:r>
            <a:br>
              <a:rPr lang="ru-RU" sz="1000"/>
            </a:br>
            <a:r>
              <a:rPr lang="ru-RU" sz="1000"/>
              <a:t>Место, с которого начинается территория </a:t>
            </a:r>
            <a:br>
              <a:rPr lang="ru-RU" sz="1000"/>
            </a:br>
            <a:r>
              <a:rPr lang="ru-RU" sz="1000"/>
              <a:t>(участок дороги), на которой разрешено </a:t>
            </a:r>
            <a:br>
              <a:rPr lang="ru-RU" sz="1000"/>
            </a:br>
            <a:r>
              <a:rPr lang="ru-RU" sz="1000"/>
              <a:t>движение только пешеходов. </a:t>
            </a:r>
          </a:p>
        </p:txBody>
      </p:sp>
      <p:pic>
        <p:nvPicPr>
          <p:cNvPr id="62486" name="сл3-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05600" y="6248400"/>
            <a:ext cx="304800" cy="304800"/>
          </a:xfrm>
          <a:prstGeom prst="rect">
            <a:avLst/>
          </a:prstGeom>
          <a:noFill/>
        </p:spPr>
      </p:pic>
      <p:pic>
        <p:nvPicPr>
          <p:cNvPr id="62487" name="сл3-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0400" y="6172200"/>
            <a:ext cx="304800" cy="304800"/>
          </a:xfrm>
          <a:prstGeom prst="rect">
            <a:avLst/>
          </a:prstGeom>
          <a:noFill/>
        </p:spPr>
      </p:pic>
      <p:pic>
        <p:nvPicPr>
          <p:cNvPr id="62488" name="сл3-3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67600" y="6172200"/>
            <a:ext cx="304800" cy="304800"/>
          </a:xfrm>
          <a:prstGeom prst="rect">
            <a:avLst/>
          </a:prstGeom>
          <a:noFill/>
        </p:spPr>
      </p:pic>
      <p:pic>
        <p:nvPicPr>
          <p:cNvPr id="62489" name="сл3-4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48600" y="6096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51" fill="hold"/>
                                        <p:tgtEl>
                                          <p:spTgt spid="624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01" fill="hold"/>
                                        <p:tgtEl>
                                          <p:spTgt spid="624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501" fill="hold"/>
                                        <p:tgtEl>
                                          <p:spTgt spid="624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2502" fill="hold"/>
                                        <p:tgtEl>
                                          <p:spTgt spid="624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486"/>
                </p:tgtEl>
              </p:cMediaNode>
            </p:audio>
            <p:audio>
              <p:cMediaNode showWhenStopped="0"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487"/>
                </p:tgtEl>
              </p:cMediaNode>
            </p:audio>
            <p:audio>
              <p:cMediaNode showWhenStopped="0"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488"/>
                </p:tgtEl>
              </p:cMediaNode>
            </p:audio>
            <p:audio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489"/>
                </p:tgtEl>
              </p:cMediaNode>
            </p:audio>
          </p:childTnLst>
        </p:cTn>
      </p:par>
    </p:tnLst>
    <p:bldLst>
      <p:bldP spid="62470" grpId="0" animBg="1"/>
      <p:bldP spid="62472" grpId="0" animBg="1"/>
      <p:bldP spid="62476" grpId="0" animBg="1"/>
      <p:bldP spid="6248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838200" y="533400"/>
            <a:ext cx="784860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b="1">
                <a:solidFill>
                  <a:srgbClr val="CC0066"/>
                </a:solidFill>
              </a:rPr>
              <a:t>Спасибо, </a:t>
            </a:r>
          </a:p>
          <a:p>
            <a:pPr algn="ctr">
              <a:spcBef>
                <a:spcPct val="50000"/>
              </a:spcBef>
            </a:pPr>
            <a:r>
              <a:rPr lang="ru-RU" sz="6600" b="1">
                <a:solidFill>
                  <a:srgbClr val="CC0066"/>
                </a:solidFill>
              </a:rPr>
              <a:t>за участие!</a:t>
            </a:r>
          </a:p>
          <a:p>
            <a:pPr algn="ctr">
              <a:spcBef>
                <a:spcPct val="50000"/>
              </a:spcBef>
            </a:pPr>
            <a:r>
              <a:rPr lang="ru-RU" sz="6600" b="1">
                <a:solidFill>
                  <a:srgbClr val="CC0066"/>
                </a:solidFill>
              </a:rPr>
              <a:t>До новых встреч!</a:t>
            </a:r>
          </a:p>
        </p:txBody>
      </p:sp>
      <p:pic>
        <p:nvPicPr>
          <p:cNvPr id="69637" name="krylatye_kachel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172200"/>
            <a:ext cx="304800" cy="304800"/>
          </a:xfrm>
          <a:prstGeom prst="rect">
            <a:avLst/>
          </a:prstGeom>
          <a:noFill/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4003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9463" y="0"/>
            <a:ext cx="2014537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4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4630738"/>
            <a:ext cx="46482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941" fill="hold"/>
                                        <p:tgtEl>
                                          <p:spTgt spid="696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63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c2005-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0"/>
            <a:ext cx="5638800" cy="7010400"/>
          </a:xfrm>
          <a:prstGeom prst="rect">
            <a:avLst/>
          </a:prstGeom>
          <a:noFill/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533400" y="7620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Знаки сервиса :</a:t>
            </a:r>
          </a:p>
        </p:txBody>
      </p:sp>
      <p:sp>
        <p:nvSpPr>
          <p:cNvPr id="64518" name="Oval 6"/>
          <p:cNvSpPr>
            <a:spLocks noChangeArrowheads="1"/>
          </p:cNvSpPr>
          <p:nvPr/>
        </p:nvSpPr>
        <p:spPr bwMode="auto">
          <a:xfrm>
            <a:off x="3505200" y="12192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0" y="2859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4519" name="Picture 7" descr="http://sabkl1.narod.ru/pdd/zn6_1.gif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304800" y="1219200"/>
            <a:ext cx="814388" cy="1295400"/>
          </a:xfrm>
          <a:prstGeom prst="rect">
            <a:avLst/>
          </a:prstGeom>
          <a:noFill/>
        </p:spPr>
      </p:pic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-152400" y="25908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000" b="1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"Пункт первой медицинской помощи"</a:t>
            </a:r>
            <a:r>
              <a:rPr lang="ru-RU" sz="1000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64522" name="Oval 10"/>
          <p:cNvSpPr>
            <a:spLocks noChangeArrowheads="1"/>
          </p:cNvSpPr>
          <p:nvPr/>
        </p:nvSpPr>
        <p:spPr bwMode="auto">
          <a:xfrm>
            <a:off x="4114800" y="12192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0" y="2859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4523" name="Picture 11" descr="http://sabkl1.narod.ru/pdd/zn6_2.gif"/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2133600" y="1219200"/>
            <a:ext cx="862013" cy="1295400"/>
          </a:xfrm>
          <a:prstGeom prst="rect">
            <a:avLst/>
          </a:prstGeom>
          <a:noFill/>
        </p:spPr>
      </p:pic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2133600" y="2514600"/>
            <a:ext cx="908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/>
            </a:r>
            <a:br>
              <a:rPr lang="ru-RU" sz="1000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</a:br>
            <a:r>
              <a:rPr lang="ru-RU" sz="1000" b="1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"Больница"</a:t>
            </a:r>
            <a:r>
              <a:rPr lang="ru-RU" sz="1000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0" y="2859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4526" name="Picture 14" descr="http://sabkl1.narod.ru/pdd/zn6_6.gif"/>
          <p:cNvPicPr>
            <a:picLocks noChangeAspect="1" noChangeArrowheads="1"/>
          </p:cNvPicPr>
          <p:nvPr/>
        </p:nvPicPr>
        <p:blipFill>
          <a:blip r:embed="rId12" r:link="rId13" cstate="print"/>
          <a:srcRect/>
          <a:stretch>
            <a:fillRect/>
          </a:stretch>
        </p:blipFill>
        <p:spPr bwMode="auto">
          <a:xfrm>
            <a:off x="304800" y="3048000"/>
            <a:ext cx="766763" cy="1219200"/>
          </a:xfrm>
          <a:prstGeom prst="rect">
            <a:avLst/>
          </a:prstGeom>
          <a:noFill/>
        </p:spPr>
      </p:pic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304800" y="4343400"/>
            <a:ext cx="833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 </a:t>
            </a:r>
            <a:br>
              <a:rPr lang="ru-RU" sz="1000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</a:br>
            <a:r>
              <a:rPr lang="ru-RU" sz="1000" b="1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"Телефон"</a:t>
            </a:r>
            <a:r>
              <a:rPr lang="ru-RU" sz="1000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64529" name="Oval 17"/>
          <p:cNvSpPr>
            <a:spLocks noChangeArrowheads="1"/>
          </p:cNvSpPr>
          <p:nvPr/>
        </p:nvSpPr>
        <p:spPr bwMode="auto">
          <a:xfrm>
            <a:off x="6553200" y="12192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0" y="2859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4530" name="Picture 18" descr="http://sabkl1.narod.ru/pdd/zn6_7.gif"/>
          <p:cNvPicPr>
            <a:picLocks noChangeAspect="1" noChangeArrowheads="1"/>
          </p:cNvPicPr>
          <p:nvPr/>
        </p:nvPicPr>
        <p:blipFill>
          <a:blip r:embed="rId14" r:link="rId15" cstate="print"/>
          <a:srcRect/>
          <a:stretch>
            <a:fillRect/>
          </a:stretch>
        </p:blipFill>
        <p:spPr bwMode="auto">
          <a:xfrm>
            <a:off x="2133600" y="3048000"/>
            <a:ext cx="766763" cy="1219200"/>
          </a:xfrm>
          <a:prstGeom prst="rect">
            <a:avLst/>
          </a:prstGeom>
          <a:noFill/>
        </p:spPr>
      </p:pic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1905000" y="4419600"/>
            <a:ext cx="12303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 b="1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"Пункт питания" </a:t>
            </a:r>
            <a:endParaRPr lang="ru-RU"/>
          </a:p>
        </p:txBody>
      </p:sp>
      <p:sp>
        <p:nvSpPr>
          <p:cNvPr id="64533" name="Oval 21"/>
          <p:cNvSpPr>
            <a:spLocks noChangeArrowheads="1"/>
          </p:cNvSpPr>
          <p:nvPr/>
        </p:nvSpPr>
        <p:spPr bwMode="auto">
          <a:xfrm>
            <a:off x="7162800" y="12192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0" y="282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4534" name="Picture 22" descr="http://sabkl1.narod.ru/pdd/clip0030.jpg"/>
          <p:cNvPicPr>
            <a:picLocks noChangeAspect="1" noChangeArrowheads="1"/>
          </p:cNvPicPr>
          <p:nvPr/>
        </p:nvPicPr>
        <p:blipFill>
          <a:blip r:embed="rId16" r:link="rId17" cstate="print"/>
          <a:srcRect/>
          <a:stretch>
            <a:fillRect/>
          </a:stretch>
        </p:blipFill>
        <p:spPr bwMode="auto">
          <a:xfrm>
            <a:off x="304800" y="4800600"/>
            <a:ext cx="1006475" cy="1447800"/>
          </a:xfrm>
          <a:prstGeom prst="rect">
            <a:avLst/>
          </a:prstGeom>
          <a:noFill/>
        </p:spPr>
      </p:pic>
      <p:sp>
        <p:nvSpPr>
          <p:cNvPr id="64536" name="Rectangle 24"/>
          <p:cNvSpPr>
            <a:spLocks noChangeArrowheads="1"/>
          </p:cNvSpPr>
          <p:nvPr/>
        </p:nvSpPr>
        <p:spPr bwMode="auto">
          <a:xfrm>
            <a:off x="381000" y="6248400"/>
            <a:ext cx="892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/>
            </a:r>
            <a:br>
              <a:rPr lang="ru-RU" sz="1000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</a:br>
            <a:r>
              <a:rPr lang="ru-RU" sz="1000" b="1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"Милиция"</a:t>
            </a:r>
            <a:r>
              <a:rPr lang="ru-RU" sz="1000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64538" name="Rectangle 26"/>
          <p:cNvSpPr>
            <a:spLocks noChangeArrowheads="1"/>
          </p:cNvSpPr>
          <p:nvPr/>
        </p:nvSpPr>
        <p:spPr bwMode="auto">
          <a:xfrm>
            <a:off x="0" y="282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4537" name="Picture 25" descr="http://sabkl1.narod.ru/pdd/clip0035.jpg"/>
          <p:cNvPicPr>
            <a:picLocks noChangeAspect="1" noChangeArrowheads="1"/>
          </p:cNvPicPr>
          <p:nvPr/>
        </p:nvPicPr>
        <p:blipFill>
          <a:blip r:embed="rId18" r:link="rId19" cstate="print"/>
          <a:srcRect/>
          <a:stretch>
            <a:fillRect/>
          </a:stretch>
        </p:blipFill>
        <p:spPr bwMode="auto">
          <a:xfrm>
            <a:off x="2133600" y="4800600"/>
            <a:ext cx="954088" cy="1371600"/>
          </a:xfrm>
          <a:prstGeom prst="rect">
            <a:avLst/>
          </a:prstGeom>
          <a:noFill/>
        </p:spPr>
      </p:pic>
      <p:sp>
        <p:nvSpPr>
          <p:cNvPr id="64539" name="Rectangle 27"/>
          <p:cNvSpPr>
            <a:spLocks noChangeArrowheads="1"/>
          </p:cNvSpPr>
          <p:nvPr/>
        </p:nvSpPr>
        <p:spPr bwMode="auto">
          <a:xfrm>
            <a:off x="2209800" y="6172200"/>
            <a:ext cx="741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endParaRPr lang="ru-RU" sz="1000" b="1">
              <a:solidFill>
                <a:srgbClr val="000000"/>
              </a:solidFill>
              <a:latin typeface="Helvetica" charset="-52"/>
              <a:cs typeface="Times New Roman" pitchFamily="18" charset="0"/>
            </a:endParaRPr>
          </a:p>
          <a:p>
            <a:pPr eaLnBrk="0" hangingPunct="0"/>
            <a:r>
              <a:rPr lang="ru-RU" sz="1000" b="1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"Туалет"</a:t>
            </a:r>
            <a:r>
              <a:rPr lang="ru-RU" sz="1000">
                <a:solidFill>
                  <a:srgbClr val="000000"/>
                </a:solidFill>
                <a:latin typeface="Helvetica" charset="-52"/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64540" name="Oval 28"/>
          <p:cNvSpPr>
            <a:spLocks noChangeArrowheads="1"/>
          </p:cNvSpPr>
          <p:nvPr/>
        </p:nvSpPr>
        <p:spPr bwMode="auto">
          <a:xfrm>
            <a:off x="5334000" y="19050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41" name="Oval 29"/>
          <p:cNvSpPr>
            <a:spLocks noChangeArrowheads="1"/>
          </p:cNvSpPr>
          <p:nvPr/>
        </p:nvSpPr>
        <p:spPr bwMode="auto">
          <a:xfrm>
            <a:off x="8382000" y="1905000"/>
            <a:ext cx="762000" cy="762000"/>
          </a:xfrm>
          <a:prstGeom prst="ellips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4542" name="сл4-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</p:spPr>
      </p:pic>
      <p:pic>
        <p:nvPicPr>
          <p:cNvPr id="64543" name="сл4-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57200" y="0"/>
            <a:ext cx="304800" cy="304800"/>
          </a:xfrm>
          <a:prstGeom prst="rect">
            <a:avLst/>
          </a:prstGeom>
          <a:noFill/>
        </p:spPr>
      </p:pic>
      <p:pic>
        <p:nvPicPr>
          <p:cNvPr id="64544" name="сл4-3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38200" y="0"/>
            <a:ext cx="304800" cy="304800"/>
          </a:xfrm>
          <a:prstGeom prst="rect">
            <a:avLst/>
          </a:prstGeom>
          <a:noFill/>
        </p:spPr>
      </p:pic>
      <p:pic>
        <p:nvPicPr>
          <p:cNvPr id="64545" name="сл4-4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143000" y="0"/>
            <a:ext cx="304800" cy="304800"/>
          </a:xfrm>
          <a:prstGeom prst="rect">
            <a:avLst/>
          </a:prstGeom>
          <a:noFill/>
        </p:spPr>
      </p:pic>
      <p:pic>
        <p:nvPicPr>
          <p:cNvPr id="64546" name="сл4-5.wav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600200" y="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001" fill="hold"/>
                                        <p:tgtEl>
                                          <p:spTgt spid="645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251" fill="hold"/>
                                        <p:tgtEl>
                                          <p:spTgt spid="645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751" fill="hold"/>
                                        <p:tgtEl>
                                          <p:spTgt spid="645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4251" fill="hold"/>
                                        <p:tgtEl>
                                          <p:spTgt spid="645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6251" fill="hold"/>
                                        <p:tgtEl>
                                          <p:spTgt spid="645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42"/>
                </p:tgtEl>
              </p:cMediaNode>
            </p:audio>
            <p:audio>
              <p:cMediaNode showWhenStopped="0"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43"/>
                </p:tgtEl>
              </p:cMediaNode>
            </p:audio>
            <p:audio>
              <p:cMediaNode showWhenStopped="0"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44"/>
                </p:tgtEl>
              </p:cMediaNode>
            </p:audio>
            <p:audio>
              <p:cMediaNode showWhenStopped="0"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45"/>
                </p:tgtEl>
              </p:cMediaNode>
            </p:audio>
            <p:audio>
              <p:cMediaNode showWhenStopped="0"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46"/>
                </p:tgtEl>
              </p:cMediaNode>
            </p:audio>
          </p:childTnLst>
        </p:cTn>
      </p:par>
    </p:tnLst>
    <p:bldLst>
      <p:bldP spid="64518" grpId="0" animBg="1"/>
      <p:bldP spid="64522" grpId="0" animBg="1"/>
      <p:bldP spid="64529" grpId="0" animBg="1"/>
      <p:bldP spid="64533" grpId="0" animBg="1"/>
      <p:bldP spid="64540" grpId="0" animBg="1"/>
      <p:bldP spid="645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 descr="c2053"/>
          <p:cNvPicPr>
            <a:picLocks noChangeAspect="1" noChangeArrowheads="1"/>
          </p:cNvPicPr>
          <p:nvPr/>
        </p:nvPicPr>
        <p:blipFill>
          <a:blip r:embed="rId5" cstate="print"/>
          <a:srcRect b="89116"/>
          <a:stretch>
            <a:fillRect/>
          </a:stretch>
        </p:blipFill>
        <p:spPr bwMode="auto">
          <a:xfrm>
            <a:off x="1219200" y="0"/>
            <a:ext cx="6858000" cy="762000"/>
          </a:xfrm>
          <a:prstGeom prst="rect">
            <a:avLst/>
          </a:prstGeom>
          <a:noFill/>
        </p:spPr>
      </p:pic>
      <p:pic>
        <p:nvPicPr>
          <p:cNvPr id="61447" name="Picture 7" descr="c2053"/>
          <p:cNvPicPr>
            <a:picLocks noChangeAspect="1" noChangeArrowheads="1"/>
          </p:cNvPicPr>
          <p:nvPr/>
        </p:nvPicPr>
        <p:blipFill>
          <a:blip r:embed="rId5" cstate="print"/>
          <a:srcRect l="49588" t="11981" r="4007" b="66386"/>
          <a:stretch>
            <a:fillRect/>
          </a:stretch>
        </p:blipFill>
        <p:spPr bwMode="auto">
          <a:xfrm>
            <a:off x="531813" y="992188"/>
            <a:ext cx="8002587" cy="5410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2590800" y="1981200"/>
            <a:ext cx="5867400" cy="1463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Движение всех транспортных средств ЗАПРЕЩЕНО во всех направлениях.</a:t>
            </a:r>
          </a:p>
          <a:p>
            <a:pPr algn="ctr">
              <a:spcBef>
                <a:spcPct val="50000"/>
              </a:spcBef>
            </a:pPr>
            <a:r>
              <a:rPr lang="ru-RU" sz="2000" b="1"/>
              <a:t>Пешеходам ЗАПРЕЩЕНО переходить проезжую часть.</a:t>
            </a:r>
          </a:p>
        </p:txBody>
      </p:sp>
      <p:grpSp>
        <p:nvGrpSpPr>
          <p:cNvPr id="61452" name="Group 12"/>
          <p:cNvGrpSpPr>
            <a:grpSpLocks/>
          </p:cNvGrpSpPr>
          <p:nvPr/>
        </p:nvGrpSpPr>
        <p:grpSpPr bwMode="auto">
          <a:xfrm>
            <a:off x="228600" y="990600"/>
            <a:ext cx="8610600" cy="5410200"/>
            <a:chOff x="144" y="624"/>
            <a:chExt cx="5424" cy="3408"/>
          </a:xfrm>
        </p:grpSpPr>
        <p:pic>
          <p:nvPicPr>
            <p:cNvPr id="61449" name="Picture 9" descr="c2053"/>
            <p:cNvPicPr>
              <a:picLocks noChangeAspect="1" noChangeArrowheads="1"/>
            </p:cNvPicPr>
            <p:nvPr/>
          </p:nvPicPr>
          <p:blipFill>
            <a:blip r:embed="rId5" cstate="print"/>
            <a:srcRect t="33742" b="43401"/>
            <a:stretch>
              <a:fillRect/>
            </a:stretch>
          </p:blipFill>
          <p:spPr bwMode="auto">
            <a:xfrm>
              <a:off x="144" y="624"/>
              <a:ext cx="5424" cy="3408"/>
            </a:xfrm>
            <a:prstGeom prst="rect">
              <a:avLst/>
            </a:prstGeom>
            <a:noFill/>
          </p:spPr>
        </p:pic>
        <p:sp>
          <p:nvSpPr>
            <p:cNvPr id="61450" name="Text Box 10"/>
            <p:cNvSpPr txBox="1">
              <a:spLocks noChangeArrowheads="1"/>
            </p:cNvSpPr>
            <p:nvPr/>
          </p:nvSpPr>
          <p:spPr bwMode="auto">
            <a:xfrm>
              <a:off x="912" y="1248"/>
              <a:ext cx="1920" cy="9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/>
                <a:t>Со стороны правого и левого бока разрешено движение трамвая прямо, безрельсовым транспортным средствам прямо и направо, пешеходам РАЗРЕШЕНО переходить проезжую часть.</a:t>
              </a:r>
            </a:p>
          </p:txBody>
        </p:sp>
        <p:sp>
          <p:nvSpPr>
            <p:cNvPr id="61451" name="Text Box 11"/>
            <p:cNvSpPr txBox="1">
              <a:spLocks noChangeArrowheads="1"/>
            </p:cNvSpPr>
            <p:nvPr/>
          </p:nvSpPr>
          <p:spPr bwMode="auto">
            <a:xfrm>
              <a:off x="3504" y="1248"/>
              <a:ext cx="1824" cy="7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/>
                <a:t>Со стороны груди и спины движение всех транспортных средств ЗАПРЕЩЕНО. </a:t>
              </a:r>
            </a:p>
            <a:p>
              <a:pPr algn="ctr">
                <a:spcBef>
                  <a:spcPct val="50000"/>
                </a:spcBef>
              </a:pPr>
              <a:r>
                <a:rPr lang="ru-RU" sz="1400" b="1"/>
                <a:t>Пешеходам ЗАПРЕЩЕНО переходить проезжую часть.</a:t>
              </a:r>
            </a:p>
          </p:txBody>
        </p:sp>
      </p:grpSp>
      <p:grpSp>
        <p:nvGrpSpPr>
          <p:cNvPr id="61457" name="Group 17"/>
          <p:cNvGrpSpPr>
            <a:grpSpLocks/>
          </p:cNvGrpSpPr>
          <p:nvPr/>
        </p:nvGrpSpPr>
        <p:grpSpPr bwMode="auto">
          <a:xfrm>
            <a:off x="0" y="838200"/>
            <a:ext cx="9144000" cy="6019800"/>
            <a:chOff x="0" y="528"/>
            <a:chExt cx="5760" cy="3792"/>
          </a:xfrm>
        </p:grpSpPr>
        <p:pic>
          <p:nvPicPr>
            <p:cNvPr id="61446" name="Picture 6" descr="c2053"/>
            <p:cNvPicPr>
              <a:picLocks noChangeAspect="1" noChangeArrowheads="1"/>
            </p:cNvPicPr>
            <p:nvPr/>
          </p:nvPicPr>
          <p:blipFill>
            <a:blip r:embed="rId5" cstate="print"/>
            <a:srcRect t="56673"/>
            <a:stretch>
              <a:fillRect/>
            </a:stretch>
          </p:blipFill>
          <p:spPr bwMode="auto">
            <a:xfrm>
              <a:off x="0" y="528"/>
              <a:ext cx="5760" cy="3792"/>
            </a:xfrm>
            <a:prstGeom prst="rect">
              <a:avLst/>
            </a:prstGeom>
            <a:noFill/>
          </p:spPr>
        </p:pic>
        <p:sp>
          <p:nvSpPr>
            <p:cNvPr id="61453" name="Text Box 13"/>
            <p:cNvSpPr txBox="1">
              <a:spLocks noChangeArrowheads="1"/>
            </p:cNvSpPr>
            <p:nvPr/>
          </p:nvSpPr>
          <p:spPr bwMode="auto">
            <a:xfrm>
              <a:off x="864" y="960"/>
              <a:ext cx="1968" cy="4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200" b="1"/>
                <a:t>Пешеходам РАЗРЕШЕНО переходить проезжую часть ТОЛЬКО за спиной регулировщика.</a:t>
              </a:r>
            </a:p>
          </p:txBody>
        </p:sp>
        <p:sp>
          <p:nvSpPr>
            <p:cNvPr id="61454" name="Text Box 14"/>
            <p:cNvSpPr txBox="1">
              <a:spLocks noChangeArrowheads="1"/>
            </p:cNvSpPr>
            <p:nvPr/>
          </p:nvSpPr>
          <p:spPr bwMode="auto">
            <a:xfrm>
              <a:off x="3552" y="1008"/>
              <a:ext cx="196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200" b="1"/>
                <a:t>Пешеходам ЗАПРЕЩЕНО переходить проезжую часть.</a:t>
              </a:r>
            </a:p>
          </p:txBody>
        </p:sp>
        <p:sp>
          <p:nvSpPr>
            <p:cNvPr id="61455" name="Text Box 15"/>
            <p:cNvSpPr txBox="1">
              <a:spLocks noChangeArrowheads="1"/>
            </p:cNvSpPr>
            <p:nvPr/>
          </p:nvSpPr>
          <p:spPr bwMode="auto">
            <a:xfrm>
              <a:off x="1056" y="2592"/>
              <a:ext cx="1776" cy="5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200" b="1"/>
                <a:t>Пешеходам РАЗРЕШЕНО переходить проезжую часть ТОЛЬКО за спиной регулировщика.</a:t>
              </a:r>
            </a:p>
          </p:txBody>
        </p:sp>
        <p:sp>
          <p:nvSpPr>
            <p:cNvPr id="61456" name="Text Box 16"/>
            <p:cNvSpPr txBox="1">
              <a:spLocks noChangeArrowheads="1"/>
            </p:cNvSpPr>
            <p:nvPr/>
          </p:nvSpPr>
          <p:spPr bwMode="auto">
            <a:xfrm>
              <a:off x="3552" y="2640"/>
              <a:ext cx="196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200" b="1"/>
                <a:t>Пешеходам ЗАПРЕЩЕНО переходить проезжую часть.</a:t>
              </a:r>
            </a:p>
          </p:txBody>
        </p:sp>
      </p:grpSp>
      <p:pic>
        <p:nvPicPr>
          <p:cNvPr id="61458" name="сл5-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04800"/>
            <a:ext cx="304800" cy="304800"/>
          </a:xfrm>
          <a:prstGeom prst="rect">
            <a:avLst/>
          </a:prstGeom>
          <a:noFill/>
        </p:spPr>
      </p:pic>
      <p:pic>
        <p:nvPicPr>
          <p:cNvPr id="61459" name="сл5-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04800"/>
            <a:ext cx="304800" cy="304800"/>
          </a:xfrm>
          <a:prstGeom prst="rect">
            <a:avLst/>
          </a:prstGeom>
          <a:noFill/>
        </p:spPr>
      </p:pic>
      <p:pic>
        <p:nvPicPr>
          <p:cNvPr id="61460" name="сл5-3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048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02" fill="hold"/>
                                        <p:tgtEl>
                                          <p:spTgt spid="614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753" fill="hold"/>
                                        <p:tgtEl>
                                          <p:spTgt spid="614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6253" fill="hold"/>
                                        <p:tgtEl>
                                          <p:spTgt spid="614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58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59"/>
                </p:tgtEl>
              </p:cMediaNode>
            </p:audio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6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0" y="228600"/>
            <a:ext cx="86868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	Когда ты идешь по улице пешком, то являешься </a:t>
            </a:r>
            <a:r>
              <a:rPr lang="ru-RU" sz="2000" b="1"/>
              <a:t>пешеходом</a:t>
            </a:r>
            <a:r>
              <a:rPr lang="ru-RU" sz="2000"/>
              <a:t>. Ходить по улице тебе разрешается </a:t>
            </a:r>
            <a:r>
              <a:rPr lang="ru-RU" sz="2000" b="1"/>
              <a:t>только по тротуарам</a:t>
            </a:r>
            <a:r>
              <a:rPr lang="ru-RU" sz="2000"/>
              <a:t>, придерживаясь </a:t>
            </a:r>
            <a:r>
              <a:rPr lang="ru-RU" sz="2000" b="1"/>
              <a:t>правой</a:t>
            </a:r>
            <a:r>
              <a:rPr lang="ru-RU" sz="2000"/>
              <a:t> стороны, чтобы не мешать движению встречных пешеходов. Если тротуара нет, </a:t>
            </a:r>
            <a:r>
              <a:rPr lang="ru-RU" sz="2000" b="1"/>
              <a:t>иди навстречу движения</a:t>
            </a:r>
            <a:r>
              <a:rPr lang="ru-RU" sz="2000"/>
              <a:t> </a:t>
            </a:r>
            <a:r>
              <a:rPr lang="ru-RU" sz="2000" b="1"/>
              <a:t>по обочине</a:t>
            </a:r>
            <a:r>
              <a:rPr lang="ru-RU" sz="2000"/>
              <a:t> или краю дороги. Тогда не только водитель видит тебя издали, но и ты видишь приближающуюся машину.</a:t>
            </a:r>
            <a:br>
              <a:rPr lang="ru-RU" sz="2000"/>
            </a:br>
            <a:endParaRPr lang="ru-RU" sz="2000"/>
          </a:p>
        </p:txBody>
      </p:sp>
      <p:pic>
        <p:nvPicPr>
          <p:cNvPr id="55304" name="Picture 8" descr="Доска  магнитно-маркерная «Безопасный маршрут школьника (дом-школа-дом)» +  комплект тематических магнитов КМ-17"/>
          <p:cNvPicPr>
            <a:picLocks noChangeAspect="1" noChangeArrowheads="1"/>
          </p:cNvPicPr>
          <p:nvPr/>
        </p:nvPicPr>
        <p:blipFill>
          <a:blip r:embed="rId3" cstate="print"/>
          <a:srcRect b="10071"/>
          <a:stretch>
            <a:fillRect/>
          </a:stretch>
        </p:blipFill>
        <p:spPr bwMode="auto">
          <a:xfrm>
            <a:off x="914400" y="2057400"/>
            <a:ext cx="7086600" cy="4800600"/>
          </a:xfrm>
          <a:prstGeom prst="rect">
            <a:avLst/>
          </a:prstGeom>
          <a:noFill/>
        </p:spPr>
      </p:pic>
      <p:pic>
        <p:nvPicPr>
          <p:cNvPr id="55305" name="средняя школа 5,6,731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53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0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59436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/>
              <a:t>	Для того, чтобы перейти на другую сторону улицы, имеются определенные места и называются они </a:t>
            </a:r>
            <a:r>
              <a:rPr lang="ru-RU" b="1">
                <a:solidFill>
                  <a:srgbClr val="008000"/>
                </a:solidFill>
              </a:rPr>
              <a:t>пешеходными переходами</a:t>
            </a:r>
            <a:r>
              <a:rPr lang="ru-RU" b="1"/>
              <a:t>. Они обозначены дорожными знаками </a:t>
            </a:r>
            <a:r>
              <a:rPr lang="ru-RU" b="1">
                <a:solidFill>
                  <a:srgbClr val="008000"/>
                </a:solidFill>
              </a:rPr>
              <a:t>"Пешеходный переход"</a:t>
            </a:r>
            <a:r>
              <a:rPr lang="ru-RU" b="1"/>
              <a:t> и белыми линиями разметки </a:t>
            </a:r>
            <a:r>
              <a:rPr lang="ru-RU" b="1">
                <a:solidFill>
                  <a:srgbClr val="008000"/>
                </a:solidFill>
              </a:rPr>
              <a:t>"зебра".</a:t>
            </a:r>
            <a:r>
              <a:rPr lang="ru-RU" b="1"/>
              <a:t> Если нет обозначенного пешеходного перехода, ты можешь переходить улицу на перекрестках по линиям тротуаров или обочин.</a:t>
            </a:r>
            <a:br>
              <a:rPr lang="ru-RU" b="1"/>
            </a:br>
            <a:r>
              <a:rPr lang="ru-RU" b="1"/>
              <a:t/>
            </a:r>
            <a:br>
              <a:rPr lang="ru-RU" b="1"/>
            </a:br>
            <a:endParaRPr lang="ru-RU" b="1"/>
          </a:p>
        </p:txBody>
      </p:sp>
      <p:pic>
        <p:nvPicPr>
          <p:cNvPr id="56326" name="Picture 6" descr="dety_pesh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04800"/>
            <a:ext cx="2667000" cy="1809750"/>
          </a:xfrm>
          <a:prstGeom prst="rect">
            <a:avLst/>
          </a:prstGeom>
          <a:noFill/>
        </p:spPr>
      </p:pic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5105400" y="2514600"/>
            <a:ext cx="3810000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/>
              <a:t>	Прежде чем перейти дорогу, убедитесь в полной безопасности. Остановись у края проезжей части, прислушайся, посмотри налево и, если нет машин, дойди до середины проезжей части. Еще раз посмотри направо, и при отсутствии транспорта закончи переход. Дорогу нужно переходить под прямым углом и в местах, где дорога хорошо просматривается в обе стороны.</a:t>
            </a:r>
            <a:br>
              <a:rPr lang="ru-RU" b="1"/>
            </a:br>
            <a:r>
              <a:rPr lang="ru-RU" b="1"/>
              <a:t/>
            </a:r>
            <a:br>
              <a:rPr lang="ru-RU" b="1"/>
            </a:br>
            <a:endParaRPr lang="ru-RU" b="1"/>
          </a:p>
        </p:txBody>
      </p:sp>
      <p:pic>
        <p:nvPicPr>
          <p:cNvPr id="56328" name="Picture 8" descr="k1006"/>
          <p:cNvPicPr>
            <a:picLocks noChangeAspect="1" noChangeArrowheads="1"/>
          </p:cNvPicPr>
          <p:nvPr/>
        </p:nvPicPr>
        <p:blipFill>
          <a:blip r:embed="rId4" cstate="print"/>
          <a:srcRect t="9709"/>
          <a:stretch>
            <a:fillRect/>
          </a:stretch>
        </p:blipFill>
        <p:spPr bwMode="auto">
          <a:xfrm>
            <a:off x="0" y="2438400"/>
            <a:ext cx="5105400" cy="4419600"/>
          </a:xfrm>
          <a:prstGeom prst="rect">
            <a:avLst/>
          </a:prstGeom>
          <a:noFill/>
        </p:spPr>
      </p:pic>
      <p:pic>
        <p:nvPicPr>
          <p:cNvPr id="56329" name="средняя школа 5,6,731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63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329"/>
                </p:tgtEl>
              </p:cMediaNode>
            </p:audio>
          </p:childTnLst>
        </p:cTn>
      </p:par>
    </p:tnLst>
    <p:bldLst>
      <p:bldP spid="563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28600" y="762000"/>
            <a:ext cx="52578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Если на пешеходном переходе или перекрестке есть светофор, он покажет тебе, когда идти, а когда стоять и ждать. Красный свет для пешеходов - стой, желтый - жди, зеленый - иди. Никогда не переходи улицу на красный свет, даже если машин поблизости нет.</a:t>
            </a:r>
            <a:br>
              <a:rPr lang="ru-RU" sz="2000" b="1"/>
            </a:br>
            <a:r>
              <a:rPr lang="ru-RU" sz="2000" b="1"/>
              <a:t/>
            </a:r>
            <a:br>
              <a:rPr lang="ru-RU" sz="2000" b="1"/>
            </a:br>
            <a:r>
              <a:rPr lang="ru-RU" sz="2000" b="1"/>
              <a:t>Как только загорелся зеленый свет, не "бросайся" с тротуара на дорогу. Бывает, что у машины неисправны тормоза, и она может неожиданно выехать на пешеходный переход. Поэтому переходить дорогу надо спокойно.</a:t>
            </a:r>
            <a:br>
              <a:rPr lang="ru-RU" sz="2000" b="1"/>
            </a:br>
            <a:r>
              <a:rPr lang="ru-RU" sz="2000" b="1"/>
              <a:t/>
            </a:r>
            <a:br>
              <a:rPr lang="ru-RU" sz="2000" b="1"/>
            </a:br>
            <a:r>
              <a:rPr lang="ru-RU" sz="2000" b="1"/>
              <a:t>Переходи, а не перебегай!</a:t>
            </a:r>
            <a:br>
              <a:rPr lang="ru-RU" sz="2000" b="1"/>
            </a:br>
            <a:endParaRPr lang="ru-RU" sz="2000" b="1"/>
          </a:p>
        </p:txBody>
      </p:sp>
      <p:pic>
        <p:nvPicPr>
          <p:cNvPr id="57350" name="Picture 6" descr="dety_pesh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905000"/>
            <a:ext cx="3505200" cy="3124200"/>
          </a:xfrm>
          <a:prstGeom prst="rect">
            <a:avLst/>
          </a:prstGeom>
          <a:noFill/>
        </p:spPr>
      </p:pic>
      <p:pic>
        <p:nvPicPr>
          <p:cNvPr id="57352" name="средняя школа 5,6,7312-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4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73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5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 descr="dety_pesh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3276600" cy="2895600"/>
          </a:xfrm>
          <a:prstGeom prst="rect">
            <a:avLst/>
          </a:prstGeom>
          <a:noFill/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3276600" y="228600"/>
            <a:ext cx="56388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/>
              <a:t>	Умный пешеход никогда не выбежит на дорогу, даже если это место для перехода. Он пойдет спокойно, потому что для водителя выскочивший на дорогу человек - всегда неожиданность, и неизвестно, сумеет ли водитель с этой неожиданностью справиться.</a:t>
            </a:r>
            <a:br>
              <a:rPr lang="ru-RU" b="1"/>
            </a:br>
            <a:r>
              <a:rPr lang="ru-RU" b="1"/>
              <a:t/>
            </a:r>
            <a:br>
              <a:rPr lang="ru-RU" b="1"/>
            </a:br>
            <a:r>
              <a:rPr lang="ru-RU" b="1"/>
              <a:t>	Опасно играть рядом с дорогой: кататься на велосипеде летом или зимой на санках.</a:t>
            </a:r>
            <a:br>
              <a:rPr lang="ru-RU" b="1"/>
            </a:br>
            <a:r>
              <a:rPr lang="ru-RU" b="1"/>
              <a:t/>
            </a:r>
            <a:br>
              <a:rPr lang="ru-RU" b="1"/>
            </a:br>
            <a:r>
              <a:rPr lang="ru-RU" b="1"/>
              <a:t>	Знай правила безопасности пешеходов, не нарушай их, научись применять в жизни! </a:t>
            </a:r>
          </a:p>
          <a:p>
            <a:pPr>
              <a:spcBef>
                <a:spcPct val="50000"/>
              </a:spcBef>
            </a:pPr>
            <a:endParaRPr lang="ru-RU" b="1"/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1524000" y="4572000"/>
            <a:ext cx="6248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8000"/>
                </a:solidFill>
              </a:rPr>
              <a:t>Главное правило безопасного поведения</a:t>
            </a:r>
            <a:r>
              <a:rPr lang="ru-RU" sz="2000" b="1"/>
              <a:t> - </a:t>
            </a:r>
            <a:r>
              <a:rPr lang="ru-RU" sz="2000" b="1">
                <a:solidFill>
                  <a:srgbClr val="FF3300"/>
                </a:solidFill>
              </a:rPr>
              <a:t>предвидеть опасность</a:t>
            </a:r>
            <a:r>
              <a:rPr lang="ru-RU" sz="2000" b="1"/>
              <a:t>. Замедли шаг, прислушайся, когда подходишь к арке, углу дома - в общем, к любому месту, откуда может неожиданно выехать машина.</a:t>
            </a:r>
            <a:br>
              <a:rPr lang="ru-RU" sz="2000" b="1"/>
            </a:br>
            <a:endParaRPr lang="ru-RU" sz="2000" b="1"/>
          </a:p>
        </p:txBody>
      </p:sp>
      <p:pic>
        <p:nvPicPr>
          <p:cNvPr id="59402" name="средняя школа 5,6,7314-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3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94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402"/>
                </p:tgtEl>
              </p:cMediaNode>
            </p:audio>
          </p:childTnLst>
        </p:cTn>
      </p:par>
    </p:tnLst>
    <p:bldLst>
      <p:bldP spid="5940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|2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9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8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0.9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</TotalTime>
  <Words>690</Words>
  <Application>Microsoft Office PowerPoint</Application>
  <PresentationFormat>Экран (4:3)</PresentationFormat>
  <Paragraphs>92</Paragraphs>
  <Slides>30</Slides>
  <Notes>0</Notes>
  <HiddenSlides>0</HiddenSlides>
  <MMClips>45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Helvetica</vt:lpstr>
      <vt:lpstr>Symbol</vt:lpstr>
      <vt:lpstr>Times New Roman</vt:lpstr>
      <vt:lpstr>Оформление по умолчанию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Администратор</dc:creator>
  <cp:lastModifiedBy>Roman Zaripov</cp:lastModifiedBy>
  <cp:revision>28</cp:revision>
  <cp:lastPrinted>1601-01-01T00:00:00Z</cp:lastPrinted>
  <dcterms:created xsi:type="dcterms:W3CDTF">1601-01-01T00:00:00Z</dcterms:created>
  <dcterms:modified xsi:type="dcterms:W3CDTF">2020-06-25T23:40:05Z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